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71_F3B6DBEF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modernComment_189_5E11C2E2.xml" ContentType="application/vnd.ms-powerpoint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364" r:id="rId5"/>
    <p:sldId id="256" r:id="rId6"/>
    <p:sldId id="260" r:id="rId7"/>
    <p:sldId id="263" r:id="rId8"/>
    <p:sldId id="264" r:id="rId9"/>
    <p:sldId id="258" r:id="rId10"/>
    <p:sldId id="268" r:id="rId11"/>
    <p:sldId id="259" r:id="rId12"/>
    <p:sldId id="401" r:id="rId13"/>
    <p:sldId id="275" r:id="rId14"/>
    <p:sldId id="390" r:id="rId15"/>
    <p:sldId id="394" r:id="rId16"/>
    <p:sldId id="265" r:id="rId17"/>
    <p:sldId id="369" r:id="rId18"/>
    <p:sldId id="392" r:id="rId19"/>
    <p:sldId id="267" r:id="rId20"/>
    <p:sldId id="396" r:id="rId21"/>
    <p:sldId id="404" r:id="rId22"/>
    <p:sldId id="397" r:id="rId23"/>
    <p:sldId id="370" r:id="rId24"/>
    <p:sldId id="398" r:id="rId25"/>
    <p:sldId id="399" r:id="rId26"/>
    <p:sldId id="400" r:id="rId27"/>
    <p:sldId id="381" r:id="rId28"/>
    <p:sldId id="393" r:id="rId29"/>
    <p:sldId id="270" r:id="rId30"/>
    <p:sldId id="276" r:id="rId31"/>
    <p:sldId id="281" r:id="rId32"/>
    <p:sldId id="384" r:id="rId33"/>
    <p:sldId id="288" r:id="rId34"/>
    <p:sldId id="278" r:id="rId35"/>
    <p:sldId id="279" r:id="rId36"/>
    <p:sldId id="363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EBD019-50E9-977B-03B2-F84184211606}" name="dmann" initials="dm" userId="S::dmann_azdot.gov#ext#@hdrinc.onmicrosoft.com::77708c62-101b-4a9c-aaec-76df57443504" providerId="AD"/>
  <p188:author id="{42B2FF19-49A1-1339-EAEE-3682AD7DBBDB}" name="kspinney" initials="ks" userId="S::kspinney_azdot.gov#ext#@hdrinc.onmicrosoft.com::70bfb647-b19e-4388-a2de-8e43ac4f7de0" providerId="AD"/>
  <p188:author id="{1743891E-62D7-3F56-853F-D13DDBCE6536}" name="Rios, Laura" initials="LR" userId="S::LRIOS@hdrinc.com::0d5a700a-157e-462d-b944-a3f11087b064" providerId="AD"/>
  <p188:author id="{C2BC463E-039A-266D-4BF7-534871FA807B}" name="Policar, Randy" initials="PR" userId="S::RPOLICAR@hdrinc.com::6f32b239-4df2-4187-b196-57ef20503fbc" providerId="AD"/>
  <p188:author id="{3919AA6F-3C32-42C3-E7E5-CEF5CB2A793C}" name="Dena Whitaker" initials="DW" userId="S::dwhitaker_azdot.gov#ext#@hdrinc.onmicrosoft.com::36b74e07-a701-4e7b-aedd-b54b24b1337d" providerId="AD"/>
  <p188:author id="{3F01CC88-DD8C-86F6-2656-44B0198A26CF}" name="Coffey, Bryce" initials="CB" userId="S::bcoffey@hdrinc.com::6fffc183-32eb-4c65-92fc-2a68305ae52c" providerId="AD"/>
  <p188:author id="{7DBED5AB-F922-FD79-9314-0AA1D533C1AD}" name="Courtney King" initials="CK" userId="S::cking3_azdot.gov#ext#@hdrinc.onmicrosoft.com::8e946cc1-d011-4b22-89ab-3cad11407032" providerId="AD"/>
  <p188:author id="{7B38C1AF-50E2-3A46-EA43-674162986B4D}" name="Coffey, Bryce" initials="CB" userId="S::BCOFFEY@hdrinc.com::6fffc183-32eb-4c65-92fc-2a68305ae52c" providerId="AD"/>
  <p188:author id="{088E54CD-C216-61EC-941A-313C5E1D9365}" name="Brown, Lloyd" initials="LB" userId="S::LLOYBROWN@hdrinc.com::bc430084-3b4d-45fc-8633-4345bcf1bf19" providerId="AD"/>
  <p188:author id="{833677D5-D1B8-70A1-CB9A-AB0237E8D1A2}" name="Ross, Kristi" initials="RK" userId="S::KSHEPHERD@hdrinc.com::4473e856-0d87-42fd-9288-107e5089fc7f" providerId="AD"/>
  <p188:author id="{E1ACD5D9-4845-FC5E-5564-6408D21E3D2E}" name="Ross, Kristi" initials="RK" userId="S::KRROSS@hdrinc.com::4473e856-0d87-42fd-9288-107e5089fc7f" providerId="AD"/>
  <p188:author id="{9573FCF6-DB43-80FF-5AB7-0443645BC6C4}" name="krodriguez@azdot.gov" initials="kr" userId="S::krodriguez_azdot.gov#ext#@hdrinc.onmicrosoft.com::9a9e2ef3-76e6-4b9c-9d2e-c0e17bcd6346" providerId="AD"/>
  <p188:author id="{5C899EFB-86C2-87F3-3D90-8FA06FABF145}" name="Rietz, Jessica" initials="RJ" userId="S::jessica.rietz_aecom.com#ext#@hdrinc.onmicrosoft.com::34fa2770-b27b-46c1-996a-df45cde4a7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DBF"/>
    <a:srgbClr val="A3CE62"/>
    <a:srgbClr val="989897"/>
    <a:srgbClr val="015A62"/>
    <a:srgbClr val="CFBEB8"/>
    <a:srgbClr val="E2E2E3"/>
    <a:srgbClr val="6E99AF"/>
    <a:srgbClr val="F5E8DD"/>
    <a:srgbClr val="645120"/>
    <a:srgbClr val="0A4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1F591-07F6-4796-A101-A71CBA4D6461}" v="1" dt="2025-05-05T20:15:53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omments/modernComment_171_F3B6DB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102D16-E40D-4E82-9423-EBCB4D13FB94}" authorId="{9573FCF6-DB43-80FF-5AB7-0443645BC6C4}" status="resolved" created="2025-04-23T17:55:05.475" complete="100000">
    <pc:sldMkLst xmlns:pc="http://schemas.microsoft.com/office/powerpoint/2013/main/command">
      <pc:docMk/>
      <pc:sldMk cId="4088847343" sldId="369"/>
    </pc:sldMkLst>
    <p188:txBody>
      <a:bodyPr/>
      <a:lstStyle/>
      <a:p>
        <a:r>
          <a:rPr lang="en-US"/>
          <a:t>This should be titled "Preliminary Alternatives Development Process" as these alternatives are preliminary at this time</a:t>
        </a:r>
      </a:p>
    </p188:txBody>
  </p188:cm>
</p188:cmLst>
</file>

<file path=ppt/comments/modernComment_189_5E11C2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DCEDE5-0C7B-41CE-9114-91911671B96A}" authorId="{7B38C1AF-50E2-3A46-EA43-674162986B4D}" status="resolved" created="2025-04-24T20:22:10.5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78222306" sldId="393"/>
      <ac:spMk id="3" creationId="{B65A267A-FB18-764C-CE13-2612EC604118}"/>
    </ac:deMkLst>
    <p188:txBody>
      <a:bodyPr/>
      <a:lstStyle/>
      <a:p>
        <a:r>
          <a:rPr lang="en-US"/>
          <a:t>Add talking point from previous slide</a:t>
        </a:r>
      </a:p>
    </p188:txBody>
  </p188:cm>
  <p188:cm id="{9CF3E113-D068-4955-96B1-3756436A5706}" authorId="{7FEBD019-50E9-977B-03B2-F84184211606}" status="resolved" created="2025-05-02T22:57:09.60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78222306" sldId="393"/>
      <ac:spMk id="2" creationId="{9DE92E79-7599-2F0C-54F8-D05C8D07F55E}"/>
    </ac:deMkLst>
    <p188:txBody>
      <a:bodyPr/>
      <a:lstStyle/>
      <a:p>
        <a:r>
          <a:rPr lang="en-US"/>
          <a:t>Added Preliminary Alternative in red to be consistent with other slides and emphasize this is a preliminary concept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15C96-CE9C-434A-ABCF-BC226B29271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3023D8-AD37-454D-A3CB-ECF7C61FA8A4}">
      <dgm:prSet custT="1"/>
      <dgm:spPr/>
      <dgm:t>
        <a:bodyPr/>
        <a:lstStyle/>
        <a:p>
          <a:pPr rtl="0">
            <a:defRPr sz="2800">
              <a:latin typeface="+mn-lt"/>
            </a:defRPr>
          </a:pPr>
          <a:r>
            <a:rPr lang="es-US" sz="2400" noProof="0" dirty="0"/>
            <a:t>Proporcionar información y actualizaciones sobre el estado actual del Norte-Sur Segmento 1 , la Declaración de Impacto Ambiental (EIS) de Nivel 2 y el Informe de Concepto de Diseño (DCR), de la US 60 a Arizona Farms Road (SR 505).</a:t>
          </a:r>
        </a:p>
        <a:p>
          <a:pPr rtl="0">
            <a:defRPr sz="2800">
              <a:latin typeface="+mn-lt"/>
            </a:defRPr>
          </a:pPr>
          <a:endParaRPr lang="es-US" sz="2400" noProof="0" dirty="0"/>
        </a:p>
      </dgm:t>
    </dgm:pt>
    <dgm:pt modelId="{E1886AA3-935B-460B-A15C-80E3EC0A28C2}" type="parTrans" cxnId="{99E8D49D-5FDC-498B-BB78-F054B1467FDC}">
      <dgm:prSet/>
      <dgm:spPr/>
      <dgm:t>
        <a:bodyPr/>
        <a:lstStyle/>
        <a:p>
          <a:endParaRPr lang="en-US" sz="1600"/>
        </a:p>
      </dgm:t>
    </dgm:pt>
    <dgm:pt modelId="{39B02E4A-4B3D-4581-83AF-6CA105ECA332}" type="sibTrans" cxnId="{99E8D49D-5FDC-498B-BB78-F054B1467FDC}">
      <dgm:prSet/>
      <dgm:spPr/>
      <dgm:t>
        <a:bodyPr/>
        <a:lstStyle/>
        <a:p>
          <a:endParaRPr lang="en-US" sz="1600"/>
        </a:p>
      </dgm:t>
    </dgm:pt>
    <dgm:pt modelId="{9F6A5FA1-30BA-4A8F-9EE7-CB1EF08629A5}">
      <dgm:prSet custT="1"/>
      <dgm:spPr/>
      <dgm:t>
        <a:bodyPr/>
        <a:lstStyle/>
        <a:p>
          <a:pPr>
            <a:defRPr sz="2800"/>
          </a:pPr>
          <a:r>
            <a:rPr lang="es-US" sz="2400" noProof="0" dirty="0"/>
            <a:t>Buscar la opinión pública para ser considerada por el equipo de estudio sobre el propósito y la necesidad del proyecto y la gama preliminar de alternativas.</a:t>
          </a:r>
        </a:p>
      </dgm:t>
    </dgm:pt>
    <dgm:pt modelId="{C3B10761-5E33-4165-B6F9-49A21DC1325A}" type="parTrans" cxnId="{E21980DD-428F-42CA-8F18-1AC0185124ED}">
      <dgm:prSet/>
      <dgm:spPr/>
      <dgm:t>
        <a:bodyPr/>
        <a:lstStyle/>
        <a:p>
          <a:endParaRPr lang="en-US" sz="1600"/>
        </a:p>
      </dgm:t>
    </dgm:pt>
    <dgm:pt modelId="{70E74BDA-3572-4FBA-B063-EF9E7DC5EC64}" type="sibTrans" cxnId="{E21980DD-428F-42CA-8F18-1AC0185124ED}">
      <dgm:prSet/>
      <dgm:spPr/>
      <dgm:t>
        <a:bodyPr/>
        <a:lstStyle/>
        <a:p>
          <a:endParaRPr lang="en-US" sz="1600"/>
        </a:p>
      </dgm:t>
    </dgm:pt>
    <dgm:pt modelId="{B392508F-6DBF-4B93-96E2-F7140AC1A122}" type="pres">
      <dgm:prSet presAssocID="{E8415C96-CE9C-434A-ABCF-BC226B292715}" presName="vert0" presStyleCnt="0">
        <dgm:presLayoutVars>
          <dgm:dir/>
          <dgm:animOne val="branch"/>
          <dgm:animLvl val="lvl"/>
        </dgm:presLayoutVars>
      </dgm:prSet>
      <dgm:spPr/>
    </dgm:pt>
    <dgm:pt modelId="{7572E319-4024-444A-84BF-5E0D9FCF1C89}" type="pres">
      <dgm:prSet presAssocID="{283023D8-AD37-454D-A3CB-ECF7C61FA8A4}" presName="thickLine" presStyleLbl="alignNode1" presStyleIdx="0" presStyleCnt="2"/>
      <dgm:spPr/>
    </dgm:pt>
    <dgm:pt modelId="{B2EB914F-5B0A-4295-8225-D3A73DA00FF1}" type="pres">
      <dgm:prSet presAssocID="{283023D8-AD37-454D-A3CB-ECF7C61FA8A4}" presName="horz1" presStyleCnt="0"/>
      <dgm:spPr/>
    </dgm:pt>
    <dgm:pt modelId="{F243F608-53D7-4166-8B9B-FD9094877401}" type="pres">
      <dgm:prSet presAssocID="{283023D8-AD37-454D-A3CB-ECF7C61FA8A4}" presName="tx1" presStyleLbl="revTx" presStyleIdx="0" presStyleCnt="2" custScaleY="135026"/>
      <dgm:spPr/>
    </dgm:pt>
    <dgm:pt modelId="{BF48A052-ADCE-4ED3-A6CB-FD2676A537C0}" type="pres">
      <dgm:prSet presAssocID="{283023D8-AD37-454D-A3CB-ECF7C61FA8A4}" presName="vert1" presStyleCnt="0"/>
      <dgm:spPr/>
    </dgm:pt>
    <dgm:pt modelId="{5C4C3033-23C4-4B7B-9997-00B79E30D476}" type="pres">
      <dgm:prSet presAssocID="{9F6A5FA1-30BA-4A8F-9EE7-CB1EF08629A5}" presName="thickLine" presStyleLbl="alignNode1" presStyleIdx="1" presStyleCnt="2"/>
      <dgm:spPr/>
    </dgm:pt>
    <dgm:pt modelId="{8EB59A92-1CD1-41A7-818B-0F4D3747564A}" type="pres">
      <dgm:prSet presAssocID="{9F6A5FA1-30BA-4A8F-9EE7-CB1EF08629A5}" presName="horz1" presStyleCnt="0"/>
      <dgm:spPr/>
    </dgm:pt>
    <dgm:pt modelId="{28EEBD2F-CE84-4D31-8526-EDB0D84FB745}" type="pres">
      <dgm:prSet presAssocID="{9F6A5FA1-30BA-4A8F-9EE7-CB1EF08629A5}" presName="tx1" presStyleLbl="revTx" presStyleIdx="1" presStyleCnt="2"/>
      <dgm:spPr/>
    </dgm:pt>
    <dgm:pt modelId="{701E0717-E35C-466C-B479-1F6C06D86374}" type="pres">
      <dgm:prSet presAssocID="{9F6A5FA1-30BA-4A8F-9EE7-CB1EF08629A5}" presName="vert1" presStyleCnt="0"/>
      <dgm:spPr/>
    </dgm:pt>
  </dgm:ptLst>
  <dgm:cxnLst>
    <dgm:cxn modelId="{70A2B55D-784D-4C62-BEAC-184B14BB52F3}" type="presOf" srcId="{9F6A5FA1-30BA-4A8F-9EE7-CB1EF08629A5}" destId="{28EEBD2F-CE84-4D31-8526-EDB0D84FB745}" srcOrd="0" destOrd="0" presId="urn:microsoft.com/office/officeart/2008/layout/LinedList"/>
    <dgm:cxn modelId="{3142D849-2C5E-4808-AF03-5DD2CC4A0793}" type="presOf" srcId="{283023D8-AD37-454D-A3CB-ECF7C61FA8A4}" destId="{F243F608-53D7-4166-8B9B-FD9094877401}" srcOrd="0" destOrd="0" presId="urn:microsoft.com/office/officeart/2008/layout/LinedList"/>
    <dgm:cxn modelId="{259E6155-E1EE-4584-9062-97C17296BA09}" type="presOf" srcId="{E8415C96-CE9C-434A-ABCF-BC226B292715}" destId="{B392508F-6DBF-4B93-96E2-F7140AC1A122}" srcOrd="0" destOrd="0" presId="urn:microsoft.com/office/officeart/2008/layout/LinedList"/>
    <dgm:cxn modelId="{99E8D49D-5FDC-498B-BB78-F054B1467FDC}" srcId="{E8415C96-CE9C-434A-ABCF-BC226B292715}" destId="{283023D8-AD37-454D-A3CB-ECF7C61FA8A4}" srcOrd="0" destOrd="0" parTransId="{E1886AA3-935B-460B-A15C-80E3EC0A28C2}" sibTransId="{39B02E4A-4B3D-4581-83AF-6CA105ECA332}"/>
    <dgm:cxn modelId="{E21980DD-428F-42CA-8F18-1AC0185124ED}" srcId="{E8415C96-CE9C-434A-ABCF-BC226B292715}" destId="{9F6A5FA1-30BA-4A8F-9EE7-CB1EF08629A5}" srcOrd="1" destOrd="0" parTransId="{C3B10761-5E33-4165-B6F9-49A21DC1325A}" sibTransId="{70E74BDA-3572-4FBA-B063-EF9E7DC5EC64}"/>
    <dgm:cxn modelId="{81D4936F-30B0-455E-8553-BE66F840870D}" type="presParOf" srcId="{B392508F-6DBF-4B93-96E2-F7140AC1A122}" destId="{7572E319-4024-444A-84BF-5E0D9FCF1C89}" srcOrd="0" destOrd="0" presId="urn:microsoft.com/office/officeart/2008/layout/LinedList"/>
    <dgm:cxn modelId="{444ED1F4-C22C-434E-B0CF-8920E7DA0DFF}" type="presParOf" srcId="{B392508F-6DBF-4B93-96E2-F7140AC1A122}" destId="{B2EB914F-5B0A-4295-8225-D3A73DA00FF1}" srcOrd="1" destOrd="0" presId="urn:microsoft.com/office/officeart/2008/layout/LinedList"/>
    <dgm:cxn modelId="{5C727E58-1F68-4683-A948-9F1A8D796F12}" type="presParOf" srcId="{B2EB914F-5B0A-4295-8225-D3A73DA00FF1}" destId="{F243F608-53D7-4166-8B9B-FD9094877401}" srcOrd="0" destOrd="0" presId="urn:microsoft.com/office/officeart/2008/layout/LinedList"/>
    <dgm:cxn modelId="{E9E9EAB9-C2D9-4619-8D62-2E3EBE7E3851}" type="presParOf" srcId="{B2EB914F-5B0A-4295-8225-D3A73DA00FF1}" destId="{BF48A052-ADCE-4ED3-A6CB-FD2676A537C0}" srcOrd="1" destOrd="0" presId="urn:microsoft.com/office/officeart/2008/layout/LinedList"/>
    <dgm:cxn modelId="{C278FE03-8BF8-4891-B599-BA60FB5622D4}" type="presParOf" srcId="{B392508F-6DBF-4B93-96E2-F7140AC1A122}" destId="{5C4C3033-23C4-4B7B-9997-00B79E30D476}" srcOrd="2" destOrd="0" presId="urn:microsoft.com/office/officeart/2008/layout/LinedList"/>
    <dgm:cxn modelId="{BBC68DDA-18F8-4ED0-8C37-E4C5D0B5E7CE}" type="presParOf" srcId="{B392508F-6DBF-4B93-96E2-F7140AC1A122}" destId="{8EB59A92-1CD1-41A7-818B-0F4D3747564A}" srcOrd="3" destOrd="0" presId="urn:microsoft.com/office/officeart/2008/layout/LinedList"/>
    <dgm:cxn modelId="{815B9619-98DA-4847-BD87-DEAF7C07D02D}" type="presParOf" srcId="{8EB59A92-1CD1-41A7-818B-0F4D3747564A}" destId="{28EEBD2F-CE84-4D31-8526-EDB0D84FB745}" srcOrd="0" destOrd="0" presId="urn:microsoft.com/office/officeart/2008/layout/LinedList"/>
    <dgm:cxn modelId="{EBA17AD6-64CC-4DC9-AE1D-ACC1E40CEB26}" type="presParOf" srcId="{8EB59A92-1CD1-41A7-818B-0F4D3747564A}" destId="{701E0717-E35C-466C-B479-1F6C06D863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1D8B-E1B9-4D0E-AF71-9EAEE7DEE8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69D1F9-F42C-4570-B2A7-80FF685D6EA9}">
      <dgm:prSet/>
      <dgm:spPr/>
      <dgm:t>
        <a:bodyPr/>
        <a:lstStyle/>
        <a:p>
          <a:pPr>
            <a:lnSpc>
              <a:spcPct val="100000"/>
            </a:lnSpc>
          </a:pPr>
          <a:r>
            <a:rPr lang="es-US" noProof="0" dirty="0"/>
            <a:t>No hay un cronograma para construir el corredor Norte-Sur, ya que actualmente no está financiado para el diseño o la construcción.</a:t>
          </a:r>
        </a:p>
      </dgm:t>
    </dgm:pt>
    <dgm:pt modelId="{A64A1095-47CD-4572-852F-286BBF779256}" type="parTrans" cxnId="{71D4554B-8968-4396-A8B2-04B9F827A3D1}">
      <dgm:prSet/>
      <dgm:spPr/>
      <dgm:t>
        <a:bodyPr/>
        <a:lstStyle/>
        <a:p>
          <a:endParaRPr lang="en-US"/>
        </a:p>
      </dgm:t>
    </dgm:pt>
    <dgm:pt modelId="{6A00DE07-D600-4748-B9DE-83C3B4050EBF}" type="sibTrans" cxnId="{71D4554B-8968-4396-A8B2-04B9F827A3D1}">
      <dgm:prSet/>
      <dgm:spPr/>
      <dgm:t>
        <a:bodyPr/>
        <a:lstStyle/>
        <a:p>
          <a:endParaRPr lang="en-US"/>
        </a:p>
      </dgm:t>
    </dgm:pt>
    <dgm:pt modelId="{BB410B49-64B3-4EA5-B97D-72A14D515AA5}">
      <dgm:prSet/>
      <dgm:spPr/>
      <dgm:t>
        <a:bodyPr/>
        <a:lstStyle/>
        <a:p>
          <a:pPr>
            <a:lnSpc>
              <a:spcPct val="100000"/>
            </a:lnSpc>
          </a:pPr>
          <a:r>
            <a:rPr lang="es-US" noProof="0" dirty="0"/>
            <a:t>Se debe identificar el financiamiento para emitir un Registro de Decisión para una Alternativa de Construcción Norte-Sur con el fin de avanzar en el diseño del proyecto y/o la adquisición del derecho de paso.</a:t>
          </a:r>
        </a:p>
      </dgm:t>
    </dgm:pt>
    <dgm:pt modelId="{58EB6002-E546-4022-8D43-0E720140A433}" type="parTrans" cxnId="{1A801845-2937-4E9B-938E-4B944A0C5E22}">
      <dgm:prSet/>
      <dgm:spPr/>
      <dgm:t>
        <a:bodyPr/>
        <a:lstStyle/>
        <a:p>
          <a:endParaRPr lang="en-US"/>
        </a:p>
      </dgm:t>
    </dgm:pt>
    <dgm:pt modelId="{7FDB1BA7-36EE-400D-8ECB-131AA5EAE0B1}" type="sibTrans" cxnId="{1A801845-2937-4E9B-938E-4B944A0C5E22}">
      <dgm:prSet/>
      <dgm:spPr/>
      <dgm:t>
        <a:bodyPr/>
        <a:lstStyle/>
        <a:p>
          <a:endParaRPr lang="en-US"/>
        </a:p>
      </dgm:t>
    </dgm:pt>
    <dgm:pt modelId="{2C11D589-DAA1-4A97-875D-7124F3E717A4}" type="pres">
      <dgm:prSet presAssocID="{9D9D1D8B-E1B9-4D0E-AF71-9EAEE7DEE8C7}" presName="root" presStyleCnt="0">
        <dgm:presLayoutVars>
          <dgm:dir/>
          <dgm:resizeHandles val="exact"/>
        </dgm:presLayoutVars>
      </dgm:prSet>
      <dgm:spPr/>
    </dgm:pt>
    <dgm:pt modelId="{582A517D-28CA-49A6-BEC6-76425AB1047F}" type="pres">
      <dgm:prSet presAssocID="{AA69D1F9-F42C-4570-B2A7-80FF685D6EA9}" presName="compNode" presStyleCnt="0"/>
      <dgm:spPr/>
    </dgm:pt>
    <dgm:pt modelId="{6A0AF9B9-FFD9-4A08-A052-09E375ADAB2E}" type="pres">
      <dgm:prSet presAssocID="{AA69D1F9-F42C-4570-B2A7-80FF685D6EA9}" presName="bgRect" presStyleLbl="bgShp" presStyleIdx="0" presStyleCnt="2"/>
      <dgm:spPr/>
    </dgm:pt>
    <dgm:pt modelId="{302EB598-F560-484F-91A2-D3569E3FB03A}" type="pres">
      <dgm:prSet presAssocID="{AA69D1F9-F42C-4570-B2A7-80FF685D6E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713C35B8-A2CE-4E68-90C5-BF53D835E1D4}" type="pres">
      <dgm:prSet presAssocID="{AA69D1F9-F42C-4570-B2A7-80FF685D6EA9}" presName="spaceRect" presStyleCnt="0"/>
      <dgm:spPr/>
    </dgm:pt>
    <dgm:pt modelId="{B518C6DA-887C-4AA5-8467-C454AC44BCB6}" type="pres">
      <dgm:prSet presAssocID="{AA69D1F9-F42C-4570-B2A7-80FF685D6EA9}" presName="parTx" presStyleLbl="revTx" presStyleIdx="0" presStyleCnt="2">
        <dgm:presLayoutVars>
          <dgm:chMax val="0"/>
          <dgm:chPref val="0"/>
        </dgm:presLayoutVars>
      </dgm:prSet>
      <dgm:spPr/>
    </dgm:pt>
    <dgm:pt modelId="{7D904A93-C67E-4581-9F3D-20E138A435BB}" type="pres">
      <dgm:prSet presAssocID="{6A00DE07-D600-4748-B9DE-83C3B4050EBF}" presName="sibTrans" presStyleCnt="0"/>
      <dgm:spPr/>
    </dgm:pt>
    <dgm:pt modelId="{EE8009A8-AAC9-40BE-9ADE-FB689F9D1A38}" type="pres">
      <dgm:prSet presAssocID="{BB410B49-64B3-4EA5-B97D-72A14D515AA5}" presName="compNode" presStyleCnt="0"/>
      <dgm:spPr/>
    </dgm:pt>
    <dgm:pt modelId="{C6A46754-E824-4767-8B7B-F34B3710363C}" type="pres">
      <dgm:prSet presAssocID="{BB410B49-64B3-4EA5-B97D-72A14D515AA5}" presName="bgRect" presStyleLbl="bgShp" presStyleIdx="1" presStyleCnt="2"/>
      <dgm:spPr/>
    </dgm:pt>
    <dgm:pt modelId="{B51BD276-186E-46FB-827D-DEB692F4BB56}" type="pres">
      <dgm:prSet presAssocID="{BB410B49-64B3-4EA5-B97D-72A14D515AA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00C9177-8EB0-4F8D-8D8B-28BF07E8B435}" type="pres">
      <dgm:prSet presAssocID="{BB410B49-64B3-4EA5-B97D-72A14D515AA5}" presName="spaceRect" presStyleCnt="0"/>
      <dgm:spPr/>
    </dgm:pt>
    <dgm:pt modelId="{31E9D515-FE16-4085-AC9D-249F47D04081}" type="pres">
      <dgm:prSet presAssocID="{BB410B49-64B3-4EA5-B97D-72A14D515AA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801845-2937-4E9B-938E-4B944A0C5E22}" srcId="{9D9D1D8B-E1B9-4D0E-AF71-9EAEE7DEE8C7}" destId="{BB410B49-64B3-4EA5-B97D-72A14D515AA5}" srcOrd="1" destOrd="0" parTransId="{58EB6002-E546-4022-8D43-0E720140A433}" sibTransId="{7FDB1BA7-36EE-400D-8ECB-131AA5EAE0B1}"/>
    <dgm:cxn modelId="{71D4554B-8968-4396-A8B2-04B9F827A3D1}" srcId="{9D9D1D8B-E1B9-4D0E-AF71-9EAEE7DEE8C7}" destId="{AA69D1F9-F42C-4570-B2A7-80FF685D6EA9}" srcOrd="0" destOrd="0" parTransId="{A64A1095-47CD-4572-852F-286BBF779256}" sibTransId="{6A00DE07-D600-4748-B9DE-83C3B4050EBF}"/>
    <dgm:cxn modelId="{F2543175-7574-4247-BE5C-EC15E8CF64E8}" type="presOf" srcId="{AA69D1F9-F42C-4570-B2A7-80FF685D6EA9}" destId="{B518C6DA-887C-4AA5-8467-C454AC44BCB6}" srcOrd="0" destOrd="0" presId="urn:microsoft.com/office/officeart/2018/2/layout/IconVerticalSolidList"/>
    <dgm:cxn modelId="{1AAD0DA9-999B-4370-9576-85FD2653953C}" type="presOf" srcId="{9D9D1D8B-E1B9-4D0E-AF71-9EAEE7DEE8C7}" destId="{2C11D589-DAA1-4A97-875D-7124F3E717A4}" srcOrd="0" destOrd="0" presId="urn:microsoft.com/office/officeart/2018/2/layout/IconVerticalSolidList"/>
    <dgm:cxn modelId="{2FC79DDB-B07C-4439-B3E1-AE27352F4794}" type="presOf" srcId="{BB410B49-64B3-4EA5-B97D-72A14D515AA5}" destId="{31E9D515-FE16-4085-AC9D-249F47D04081}" srcOrd="0" destOrd="0" presId="urn:microsoft.com/office/officeart/2018/2/layout/IconVerticalSolidList"/>
    <dgm:cxn modelId="{F1B4704A-2BA5-4AAD-AC7A-C47272E3403A}" type="presParOf" srcId="{2C11D589-DAA1-4A97-875D-7124F3E717A4}" destId="{582A517D-28CA-49A6-BEC6-76425AB1047F}" srcOrd="0" destOrd="0" presId="urn:microsoft.com/office/officeart/2018/2/layout/IconVerticalSolidList"/>
    <dgm:cxn modelId="{DCF52E93-D1C5-4763-AE9A-0ABA7E10F19A}" type="presParOf" srcId="{582A517D-28CA-49A6-BEC6-76425AB1047F}" destId="{6A0AF9B9-FFD9-4A08-A052-09E375ADAB2E}" srcOrd="0" destOrd="0" presId="urn:microsoft.com/office/officeart/2018/2/layout/IconVerticalSolidList"/>
    <dgm:cxn modelId="{926FF325-2A8F-4D37-927A-481E4795A4AA}" type="presParOf" srcId="{582A517D-28CA-49A6-BEC6-76425AB1047F}" destId="{302EB598-F560-484F-91A2-D3569E3FB03A}" srcOrd="1" destOrd="0" presId="urn:microsoft.com/office/officeart/2018/2/layout/IconVerticalSolidList"/>
    <dgm:cxn modelId="{643B69BB-0681-4F84-83C3-B25533E4BFA3}" type="presParOf" srcId="{582A517D-28CA-49A6-BEC6-76425AB1047F}" destId="{713C35B8-A2CE-4E68-90C5-BF53D835E1D4}" srcOrd="2" destOrd="0" presId="urn:microsoft.com/office/officeart/2018/2/layout/IconVerticalSolidList"/>
    <dgm:cxn modelId="{578B81A9-2C52-4820-9B8F-B628639AFAA7}" type="presParOf" srcId="{582A517D-28CA-49A6-BEC6-76425AB1047F}" destId="{B518C6DA-887C-4AA5-8467-C454AC44BCB6}" srcOrd="3" destOrd="0" presId="urn:microsoft.com/office/officeart/2018/2/layout/IconVerticalSolidList"/>
    <dgm:cxn modelId="{67079D2A-EA97-4516-9D45-DAC4D7B7C8EF}" type="presParOf" srcId="{2C11D589-DAA1-4A97-875D-7124F3E717A4}" destId="{7D904A93-C67E-4581-9F3D-20E138A435BB}" srcOrd="1" destOrd="0" presId="urn:microsoft.com/office/officeart/2018/2/layout/IconVerticalSolidList"/>
    <dgm:cxn modelId="{0A70D158-E0A0-4F18-B2EC-50F7F043B194}" type="presParOf" srcId="{2C11D589-DAA1-4A97-875D-7124F3E717A4}" destId="{EE8009A8-AAC9-40BE-9ADE-FB689F9D1A38}" srcOrd="2" destOrd="0" presId="urn:microsoft.com/office/officeart/2018/2/layout/IconVerticalSolidList"/>
    <dgm:cxn modelId="{11EE34FB-389D-4A0B-B5CA-4F381BC775E7}" type="presParOf" srcId="{EE8009A8-AAC9-40BE-9ADE-FB689F9D1A38}" destId="{C6A46754-E824-4767-8B7B-F34B3710363C}" srcOrd="0" destOrd="0" presId="urn:microsoft.com/office/officeart/2018/2/layout/IconVerticalSolidList"/>
    <dgm:cxn modelId="{941A0AE5-907E-4F5B-93C9-F1234C05767E}" type="presParOf" srcId="{EE8009A8-AAC9-40BE-9ADE-FB689F9D1A38}" destId="{B51BD276-186E-46FB-827D-DEB692F4BB56}" srcOrd="1" destOrd="0" presId="urn:microsoft.com/office/officeart/2018/2/layout/IconVerticalSolidList"/>
    <dgm:cxn modelId="{979F9027-C12E-4EA5-814C-2FED793957AA}" type="presParOf" srcId="{EE8009A8-AAC9-40BE-9ADE-FB689F9D1A38}" destId="{200C9177-8EB0-4F8D-8D8B-28BF07E8B435}" srcOrd="2" destOrd="0" presId="urn:microsoft.com/office/officeart/2018/2/layout/IconVerticalSolidList"/>
    <dgm:cxn modelId="{861E9508-713F-4A02-BE62-45A22C406E1F}" type="presParOf" srcId="{EE8009A8-AAC9-40BE-9ADE-FB689F9D1A38}" destId="{31E9D515-FE16-4085-AC9D-249F47D040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2E319-4024-444A-84BF-5E0D9FCF1C89}">
      <dsp:nvSpPr>
        <dsp:cNvPr id="0" name=""/>
        <dsp:cNvSpPr/>
      </dsp:nvSpPr>
      <dsp:spPr>
        <a:xfrm>
          <a:off x="0" y="1091"/>
          <a:ext cx="62940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3F608-53D7-4166-8B9B-FD9094877401}">
      <dsp:nvSpPr>
        <dsp:cNvPr id="0" name=""/>
        <dsp:cNvSpPr/>
      </dsp:nvSpPr>
      <dsp:spPr>
        <a:xfrm>
          <a:off x="0" y="1091"/>
          <a:ext cx="6287952" cy="278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800">
              <a:latin typeface="+mn-lt"/>
            </a:defRPr>
          </a:pPr>
          <a:r>
            <a:rPr lang="es-US" sz="2400" kern="1200" noProof="0" dirty="0"/>
            <a:t>Proporcionar información y actualizaciones sobre el estado actual del Norte-Sur Segmento 1 , la Declaración de Impacto Ambiental (EIS) de Nivel 2 y el Informe de Concepto de Diseño (DCR), de la US 60 a Arizona Farms Road (SR 505).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800">
              <a:latin typeface="+mn-lt"/>
            </a:defRPr>
          </a:pPr>
          <a:endParaRPr lang="es-US" sz="2400" kern="1200" noProof="0" dirty="0"/>
        </a:p>
      </dsp:txBody>
      <dsp:txXfrm>
        <a:off x="0" y="1091"/>
        <a:ext cx="6287952" cy="2780620"/>
      </dsp:txXfrm>
    </dsp:sp>
    <dsp:sp modelId="{5C4C3033-23C4-4B7B-9997-00B79E30D476}">
      <dsp:nvSpPr>
        <dsp:cNvPr id="0" name=""/>
        <dsp:cNvSpPr/>
      </dsp:nvSpPr>
      <dsp:spPr>
        <a:xfrm>
          <a:off x="0" y="2781712"/>
          <a:ext cx="62940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EBD2F-CE84-4D31-8526-EDB0D84FB745}">
      <dsp:nvSpPr>
        <dsp:cNvPr id="0" name=""/>
        <dsp:cNvSpPr/>
      </dsp:nvSpPr>
      <dsp:spPr>
        <a:xfrm>
          <a:off x="0" y="2781712"/>
          <a:ext cx="6294099" cy="20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800"/>
          </a:pPr>
          <a:r>
            <a:rPr lang="es-US" sz="2400" kern="1200" noProof="0" dirty="0"/>
            <a:t>Buscar la opinión pública para ser considerada por el equipo de estudio sobre el propósito y la necesidad del proyecto y la gama preliminar de alternativas.</a:t>
          </a:r>
        </a:p>
      </dsp:txBody>
      <dsp:txXfrm>
        <a:off x="0" y="2781712"/>
        <a:ext cx="6294099" cy="2059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F9B9-FFD9-4A08-A052-09E375ADAB2E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EB598-F560-484F-91A2-D3569E3FB03A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8C6DA-887C-4AA5-8467-C454AC44BCB6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200" kern="1200" noProof="0" dirty="0"/>
            <a:t>No hay un cronograma para construir el corredor Norte-Sur, ya que actualmente no está financiado para el diseño o la construcción.</a:t>
          </a:r>
        </a:p>
      </dsp:txBody>
      <dsp:txXfrm>
        <a:off x="1507738" y="707092"/>
        <a:ext cx="9007861" cy="1305401"/>
      </dsp:txXfrm>
    </dsp:sp>
    <dsp:sp modelId="{C6A46754-E824-4767-8B7B-F34B3710363C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D276-186E-46FB-827D-DEB692F4BB56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9D515-FE16-4085-AC9D-249F47D04081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200" kern="1200" noProof="0" dirty="0"/>
            <a:t>Se debe identificar el financiamiento para emitir un Registro de Decisión para una Alternativa de Construcción Norte-Sur con el fin de avanzar en el diseño del proyecto y/o la adquisición del derecho de paso.</a:t>
          </a:r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71E9A222-B01F-44A1-BDA8-6D6C44620B0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D45D6C9A-8221-49DB-81CC-7DD279395C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C62A-D5A8-51F9-C985-F6F89858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16931-D443-CAFE-C921-5F480A4CF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4E507-C6C9-0F9C-9BCC-865013CC6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F7D8-E55B-DB85-B927-3BAFCA678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6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8FBA-1AAD-0377-3F0C-996DA681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6DFC7-9C50-4718-CDAE-0BDEA24C9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3BBFD-14BD-2CD7-BFF4-411896EDE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4EA92-7123-CB1E-E52D-2A8533F88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0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2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3BA4-B0A5-68C4-C05C-E118B42C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FB1D3-7641-4415-EA00-5A7972EC4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5465E-0D71-DBAC-AAEC-68FF897FB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75F5-6EC4-5822-16D1-D95E54623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1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4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58D4-FF13-9709-7640-79F3CCBB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448A3-D79D-C110-8407-F67B8FB0E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B8D5A-706C-A701-0076-62C22CBFB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DA36-ADC1-8C83-DB68-EABD9EC5B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68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9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6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2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5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07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9B70-48F1-495F-44B0-7DFBFC87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DEE14-7E61-B61E-AFF1-3A3B10839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3927A-CCA9-BBD3-B6E4-BE5D34A70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3DAF3-BC4B-840B-BB75-E3C77947B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3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5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462"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70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76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0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9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30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61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462"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defTabSz="956462"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defTabSz="956462"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28"/>
              </a:spcBef>
              <a:spcAft>
                <a:spcPts val="837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2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7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D6C9A-8221-49DB-81CC-7DD279395C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3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249AAF-B5BB-526C-CC3F-DB86FEDD8618}"/>
              </a:ext>
            </a:extLst>
          </p:cNvPr>
          <p:cNvSpPr/>
          <p:nvPr userDrawn="1"/>
        </p:nvSpPr>
        <p:spPr>
          <a:xfrm flipV="1">
            <a:off x="0" y="3817087"/>
            <a:ext cx="12192000" cy="3040911"/>
          </a:xfrm>
          <a:prstGeom prst="rect">
            <a:avLst/>
          </a:prstGeom>
          <a:solidFill>
            <a:srgbClr val="0A4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A551D-A7C1-7F2A-4352-F11C452F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9253"/>
            <a:ext cx="10521950" cy="2311135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rgbClr val="0A424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17EF2-850A-8BC0-4EF6-F5ED9D38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0371"/>
            <a:ext cx="10515600" cy="2049279"/>
          </a:xfrm>
        </p:spPr>
        <p:txBody>
          <a:bodyPr/>
          <a:lstStyle>
            <a:lvl1pPr marL="0" indent="0">
              <a:buNone/>
              <a:defRPr sz="2400">
                <a:solidFill>
                  <a:srgbClr val="FF9933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E1A6-B0C4-FBD4-7B32-D7083965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7EAA-9A9E-D9F1-EE19-13EC663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6DE1-A096-5218-5EC5-CE9248A8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9F8DC-8A72-69CD-0134-279F16C2C1BA}"/>
              </a:ext>
            </a:extLst>
          </p:cNvPr>
          <p:cNvSpPr/>
          <p:nvPr userDrawn="1"/>
        </p:nvSpPr>
        <p:spPr>
          <a:xfrm>
            <a:off x="0" y="-12032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80055" y="6535341"/>
            <a:ext cx="432046" cy="322659"/>
          </a:xfrm>
          <a:prstGeom prst="round2Same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fld id="{5D65FEC0-FB81-4D00-9B21-3805683F2756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TAP TO ADD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0055" y="6535341"/>
            <a:ext cx="432046" cy="322659"/>
          </a:xfrm>
          <a:prstGeom prst="round2Same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fld id="{5D65FEC0-FB81-4D00-9B21-3805683F2756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4F943B-8CD1-02B9-B16D-D6311A28D9DF}"/>
              </a:ext>
            </a:extLst>
          </p:cNvPr>
          <p:cNvSpPr/>
          <p:nvPr userDrawn="1"/>
        </p:nvSpPr>
        <p:spPr>
          <a:xfrm flipV="1">
            <a:off x="0" y="1927"/>
            <a:ext cx="12192000" cy="5420187"/>
          </a:xfrm>
          <a:prstGeom prst="rect">
            <a:avLst/>
          </a:prstGeom>
          <a:solidFill>
            <a:srgbClr val="0A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A551D-A7C1-7F2A-4352-F11C452FC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5695950"/>
            <a:ext cx="11153106" cy="660400"/>
          </a:xfrm>
        </p:spPr>
        <p:txBody>
          <a:bodyPr anchor="ctr">
            <a:noAutofit/>
          </a:bodyPr>
          <a:lstStyle>
            <a:lvl1pPr algn="r">
              <a:defRPr sz="4400" b="1">
                <a:solidFill>
                  <a:srgbClr val="0A424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E1A6-B0C4-FBD4-7B32-D7083965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7EAA-9A9E-D9F1-EE19-13EC663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6DE1-A096-5218-5EC5-CE9248A8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2FD168-4C5E-0989-1864-29E32D37E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1435885"/>
            <a:ext cx="5168355" cy="3388775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  <a:p>
            <a:pPr lvl="0"/>
            <a:r>
              <a:rPr lang="en-US"/>
              <a:t>Topic </a:t>
            </a:r>
          </a:p>
          <a:p>
            <a:pPr lvl="0"/>
            <a:r>
              <a:rPr lang="en-US"/>
              <a:t>Topic</a:t>
            </a:r>
          </a:p>
          <a:p>
            <a:pPr lvl="0"/>
            <a:r>
              <a:rPr lang="en-US"/>
              <a:t>Topic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1A93B2-2206-38BA-44CB-5D20E0648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796" y="1435885"/>
            <a:ext cx="5781129" cy="3388775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 startAt="4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  <a:p>
            <a:pPr lvl="0"/>
            <a:r>
              <a:rPr lang="en-US"/>
              <a:t>Topic</a:t>
            </a:r>
          </a:p>
          <a:p>
            <a:pPr lvl="0"/>
            <a:r>
              <a:rPr lang="en-US"/>
              <a:t>Topic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27FAE-0E54-0F49-FBFD-7D983D445853}"/>
              </a:ext>
            </a:extLst>
          </p:cNvPr>
          <p:cNvSpPr/>
          <p:nvPr userDrawn="1"/>
        </p:nvSpPr>
        <p:spPr>
          <a:xfrm>
            <a:off x="7283116" y="6810351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249AAF-B5BB-526C-CC3F-DB86FEDD8618}"/>
              </a:ext>
            </a:extLst>
          </p:cNvPr>
          <p:cNvSpPr/>
          <p:nvPr userDrawn="1"/>
        </p:nvSpPr>
        <p:spPr>
          <a:xfrm>
            <a:off x="0" y="-1"/>
            <a:ext cx="8610600" cy="6858001"/>
          </a:xfrm>
          <a:prstGeom prst="rect">
            <a:avLst/>
          </a:prstGeom>
          <a:solidFill>
            <a:srgbClr val="0A4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A551D-A7C1-7F2A-4352-F11C452F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474"/>
            <a:ext cx="6345127" cy="3448299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E1A6-B0C4-FBD4-7B32-D7083965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37EAA-9A9E-D9F1-EE19-13EC663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6DE1-A096-5218-5EC5-CE9248A8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417AD0-DF0F-94A8-AB23-782726C9DD71}"/>
              </a:ext>
            </a:extLst>
          </p:cNvPr>
          <p:cNvSpPr/>
          <p:nvPr userDrawn="1"/>
        </p:nvSpPr>
        <p:spPr>
          <a:xfrm rot="5400000">
            <a:off x="-2431583" y="2431584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F6FC-AE29-F0BC-C19D-C114220A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A424C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1235-8053-2A91-C320-2864F8BBF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EC37B-53C7-1381-BB47-DE99AB98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6D324-4472-C76A-628A-C3279849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B29A-87AE-F68B-CF2C-174C1691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10C0F-BD27-A47D-9D04-13A8CFA5A855}"/>
              </a:ext>
            </a:extLst>
          </p:cNvPr>
          <p:cNvSpPr/>
          <p:nvPr userDrawn="1"/>
        </p:nvSpPr>
        <p:spPr>
          <a:xfrm>
            <a:off x="0" y="-12032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1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6E1A-3B48-CE7A-9A95-A8B946FB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A424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B58D-A1AC-C3E8-71FB-4EEAD3851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3211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24082-0B3E-AD28-66CA-F490746B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588" y="1825625"/>
            <a:ext cx="5033211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9D07-5727-4956-9C38-51FBC616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B79CD-9C9D-34E1-2ACA-0E31E521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4939-0B15-C13F-37DC-BE0749C9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8C661-F697-79DD-28FC-928C58A6FE1C}"/>
              </a:ext>
            </a:extLst>
          </p:cNvPr>
          <p:cNvSpPr/>
          <p:nvPr userDrawn="1"/>
        </p:nvSpPr>
        <p:spPr>
          <a:xfrm>
            <a:off x="0" y="-12032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8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3FFB49-866A-9143-3F22-20818AB32E32}"/>
              </a:ext>
            </a:extLst>
          </p:cNvPr>
          <p:cNvSpPr/>
          <p:nvPr userDrawn="1"/>
        </p:nvSpPr>
        <p:spPr>
          <a:xfrm>
            <a:off x="0" y="0"/>
            <a:ext cx="4334933" cy="6858000"/>
          </a:xfrm>
          <a:prstGeom prst="rect">
            <a:avLst/>
          </a:prstGeom>
          <a:solidFill>
            <a:srgbClr val="0A42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9DBAF-C62E-7281-DDFF-6A7160DD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2800879" cy="569013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D29DE-3B74-B774-6567-EAFD0BBC7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1347537"/>
            <a:ext cx="6698721" cy="4842126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5C060-5BA2-B9E1-DEF8-DDE4B347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CB12A-302C-6690-8A64-54BC1B8E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B9E73-638B-8CB4-E57D-55B48114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91FB9-5B6E-0732-C02F-F8403A049477}"/>
              </a:ext>
            </a:extLst>
          </p:cNvPr>
          <p:cNvSpPr/>
          <p:nvPr userDrawn="1"/>
        </p:nvSpPr>
        <p:spPr>
          <a:xfrm rot="5400000">
            <a:off x="-2431583" y="2431584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3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D29DE-3B74-B774-6567-EAFD0BBC7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2094615"/>
            <a:ext cx="6698721" cy="409504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5C060-5BA2-B9E1-DEF8-DDE4B347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CB12A-302C-6690-8A64-54BC1B8E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B9E73-638B-8CB4-E57D-55B48114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91FB9-5B6E-0732-C02F-F8403A049477}"/>
              </a:ext>
            </a:extLst>
          </p:cNvPr>
          <p:cNvSpPr/>
          <p:nvPr userDrawn="1"/>
        </p:nvSpPr>
        <p:spPr>
          <a:xfrm rot="10800000">
            <a:off x="7283116" y="-22860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FCE3A-CADE-D119-6B5E-7193A67B2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1430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B139CF-8964-439D-DB19-E13E3A10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07" y="896754"/>
            <a:ext cx="6698721" cy="770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47A-C133-C2F1-4B51-F303334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A2DD8-8497-BD85-57F0-A486B2CE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9121E-2821-30E4-6147-A1C53AFD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1159D-9FCC-EE4B-99AF-3805B2FD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B24E4-72AF-F52A-CBF3-668ACAB8664E}"/>
              </a:ext>
            </a:extLst>
          </p:cNvPr>
          <p:cNvSpPr/>
          <p:nvPr userDrawn="1"/>
        </p:nvSpPr>
        <p:spPr>
          <a:xfrm>
            <a:off x="0" y="-12032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7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A2C93-CA1E-B1FF-4967-2BFED4A7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C74F-EC81-467E-D537-E3B146FD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355A0-A4D3-9644-97D9-6DC1BF85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360E7-4D57-A6AA-3DBC-D2EDC9909CE9}"/>
              </a:ext>
            </a:extLst>
          </p:cNvPr>
          <p:cNvSpPr/>
          <p:nvPr userDrawn="1"/>
        </p:nvSpPr>
        <p:spPr>
          <a:xfrm>
            <a:off x="0" y="-12032"/>
            <a:ext cx="4908884" cy="4571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7DEFD-CCCC-2120-1FA4-803C485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77050-301F-A8BF-570F-8BF996972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82FF-84F2-8EE6-6142-5FBDC126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D8F9-4397-4837-A104-50D84F1EFF9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982EA-7C8E-2069-6911-E0A4D377C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37C0-BB1A-2CEA-BADC-199F0F899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047A-6CF3-4B77-891F-3F25E32FE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1" r:id="rId3"/>
    <p:sldLayoutId id="2147483650" r:id="rId4"/>
    <p:sldLayoutId id="2147483652" r:id="rId5"/>
    <p:sldLayoutId id="2147483653" r:id="rId6"/>
    <p:sldLayoutId id="2147483658" r:id="rId7"/>
    <p:sldLayoutId id="2147483654" r:id="rId8"/>
    <p:sldLayoutId id="2147483649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A424C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1_F3B6DBEF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9_5E11C2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northsouth-segment1.com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mailto:info@northsouth-segment1.com" TargetMode="Externa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4FFF-C17B-1561-E833-824C500D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84" y="499533"/>
            <a:ext cx="3596922" cy="5690130"/>
          </a:xfrm>
        </p:spPr>
        <p:txBody>
          <a:bodyPr/>
          <a:lstStyle/>
          <a:p>
            <a:r>
              <a:rPr lang="es-US" dirty="0"/>
              <a:t>Encuesta de Auto-ID Anónima</a:t>
            </a:r>
            <a:br>
              <a:rPr lang="es-US" dirty="0"/>
            </a:br>
            <a:endParaRPr lang="es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B9CA49-5916-4057-1106-F7898A525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1371" y="333828"/>
            <a:ext cx="5588001" cy="6255657"/>
          </a:xfrm>
        </p:spPr>
        <p:txBody>
          <a:bodyPr>
            <a:normAutofit lnSpcReduction="10000"/>
          </a:bodyPr>
          <a:lstStyle/>
          <a:p>
            <a:pPr>
              <a:defRPr sz="2800">
                <a:latin typeface="+mn-lt"/>
              </a:defRPr>
            </a:pPr>
            <a:r>
              <a:rPr lang="en-US" dirty="0">
                <a:ea typeface="Calibri"/>
                <a:cs typeface="Calibri"/>
                <a:sym typeface="Calibri"/>
              </a:rPr>
              <a:t>While you wait, we invite you to complete a voluntary survey to help ADOT understand who attends its public meetings and how the department can improve participation.</a:t>
            </a:r>
            <a:br>
              <a:rPr lang="en-US" sz="2800" dirty="0">
                <a:latin typeface="+mn-lt"/>
              </a:rPr>
            </a:br>
            <a:r>
              <a:rPr lang="en-US" b="1" dirty="0"/>
              <a:t>English</a:t>
            </a:r>
            <a:r>
              <a:rPr lang="en-US" dirty="0"/>
              <a:t>: </a:t>
            </a:r>
            <a:r>
              <a:rPr lang="en-US" b="1" dirty="0"/>
              <a:t>https://bit.ly/ns-segment1-selfid-en</a:t>
            </a:r>
          </a:p>
          <a:p>
            <a:endParaRPr lang="es-US" sz="2800" b="1" dirty="0">
              <a:latin typeface="+mn-lt"/>
            </a:endParaRPr>
          </a:p>
          <a:p>
            <a:pPr>
              <a:defRPr sz="2800">
                <a:latin typeface="+mn-lt"/>
              </a:defRPr>
            </a:pPr>
            <a:r>
              <a:rPr lang="es-US" dirty="0">
                <a:ea typeface="Calibri"/>
                <a:cs typeface="Calibri"/>
                <a:sym typeface="Calibri"/>
              </a:rPr>
              <a:t>Mientras espera, lo invitamos a completar una encuesta voluntaria para ayudar a ADOT a comprender quiénes asisten a sus reuniones públicas y como podrá mejorar la participación.</a:t>
            </a:r>
            <a:br>
              <a:rPr lang="es-US" sz="2800" kern="0" dirty="0">
                <a:solidFill>
                  <a:srgbClr val="000000"/>
                </a:solidFill>
                <a:latin typeface="+mn-lt"/>
                <a:ea typeface="+mj-ea"/>
                <a:cs typeface="Arial"/>
                <a:sym typeface="Arial"/>
              </a:rPr>
            </a:br>
            <a:r>
              <a:rPr lang="es-US" b="1" dirty="0">
                <a:solidFill>
                  <a:srgbClr val="202124"/>
                </a:solidFill>
                <a:ea typeface="+mj-ea"/>
                <a:cs typeface="+mj-cs"/>
              </a:rPr>
              <a:t>Español</a:t>
            </a:r>
            <a:r>
              <a:rPr lang="es-US" dirty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es-US" b="1" dirty="0">
                <a:solidFill>
                  <a:prstClr val="black"/>
                </a:solidFill>
                <a:ea typeface="+mj-ea"/>
                <a:cs typeface="+mj-cs"/>
              </a:rPr>
              <a:t>https://bit.ly/ns-segment1-selfid-sp</a:t>
            </a:r>
            <a:endParaRPr lang="es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374CB-03EF-5E7E-BD8D-A09D5BFE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372" y="600696"/>
            <a:ext cx="1959428" cy="1959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CBC48-702D-B699-CEB4-EDD767BE6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372" y="4041549"/>
            <a:ext cx="1959428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09C0-7347-5F1D-5784-6BA1B403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499533"/>
            <a:ext cx="3591217" cy="5690130"/>
          </a:xfrm>
        </p:spPr>
        <p:txBody>
          <a:bodyPr anchor="ctr">
            <a:normAutofit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Lo que escuchamos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D4E89-E0D8-6E2E-63FD-77C3A3F59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377952"/>
            <a:ext cx="7241043" cy="5811711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0" indent="0">
              <a:buNone/>
              <a:defRPr sz="3200">
                <a:latin typeface="Myriad Pro"/>
              </a:defRPr>
            </a:pPr>
            <a:r>
              <a:rPr lang="es-US" dirty="0"/>
              <a:t>Los temas de los comentarios de las reuniones públicas Norte-Sur 2023 incluyen:</a:t>
            </a:r>
          </a:p>
          <a:p>
            <a:pPr lvl="0">
              <a:defRPr sz="3200"/>
            </a:pPr>
            <a:r>
              <a:rPr lang="es-US" dirty="0"/>
              <a:t>Diferentes niveles de apoyo en cuanto a la necesidad del corredor</a:t>
            </a:r>
          </a:p>
          <a:p>
            <a:pPr lvl="0">
              <a:defRPr sz="3200"/>
            </a:pPr>
            <a:r>
              <a:rPr lang="es-US" dirty="0"/>
              <a:t>Asegurar la coordinación con estudios recientes y en curso en el área</a:t>
            </a:r>
          </a:p>
          <a:p>
            <a:pPr lvl="0">
              <a:defRPr sz="3200"/>
            </a:pPr>
            <a:r>
              <a:rPr lang="es-US" dirty="0"/>
              <a:t>Impactos de servicios públicos y ferrocarriles</a:t>
            </a:r>
          </a:p>
          <a:p>
            <a:pPr lvl="0">
              <a:defRPr sz="3200"/>
            </a:pPr>
            <a:r>
              <a:rPr lang="es-US" dirty="0"/>
              <a:t>Congestión de tráfico actual y futura</a:t>
            </a:r>
          </a:p>
          <a:p>
            <a:pPr lvl="0">
              <a:defRPr sz="3200"/>
            </a:pPr>
            <a:r>
              <a:rPr lang="es-US" dirty="0"/>
              <a:t>Impactos ambientales de una nueva carretera</a:t>
            </a:r>
          </a:p>
          <a:p>
            <a:pPr lvl="0">
              <a:defRPr sz="3200"/>
            </a:pPr>
            <a:r>
              <a:rPr lang="es-US" dirty="0"/>
              <a:t>Impactos en las comunidades circundantes existentes y planificadas y en los propietarios individuales</a:t>
            </a:r>
          </a:p>
        </p:txBody>
      </p:sp>
    </p:spTree>
    <p:extLst>
      <p:ext uri="{BB962C8B-B14F-4D97-AF65-F5344CB8AC3E}">
        <p14:creationId xmlns:p14="http://schemas.microsoft.com/office/powerpoint/2010/main" val="123812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8485-F6C9-7B5E-8BB3-EB25EB35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6975B-01D5-BD47-BA96-E517E0D4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0302"/>
            <a:ext cx="12198423" cy="4039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1CE6E-99CB-253C-DB7B-1E03D556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s-US" dirty="0"/>
              <a:t>Cronograma del Estudio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EB9BE-ADCE-17FF-138D-6A5E10173CE1}"/>
              </a:ext>
            </a:extLst>
          </p:cNvPr>
          <p:cNvSpPr txBox="1"/>
          <p:nvPr/>
        </p:nvSpPr>
        <p:spPr>
          <a:xfrm>
            <a:off x="8497456" y="6168135"/>
            <a:ext cx="366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lang="es-US" dirty="0"/>
              <a:t>*Programación sujeta a cambios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A38BA6-778A-4C81-A564-09827C3B2882}"/>
              </a:ext>
            </a:extLst>
          </p:cNvPr>
          <p:cNvSpPr txBox="1"/>
          <p:nvPr/>
        </p:nvSpPr>
        <p:spPr>
          <a:xfrm>
            <a:off x="3703782" y="1578720"/>
            <a:ext cx="1838036" cy="276999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b="1">
                <a:solidFill>
                  <a:srgbClr val="11424D"/>
                </a:solidFill>
              </a:defRPr>
            </a:pPr>
            <a:r>
              <a:rPr lang="es-US" dirty="0"/>
              <a:t>Estamos aquí </a:t>
            </a:r>
            <a:endParaRPr lang="es-US" b="1" dirty="0">
              <a:solidFill>
                <a:srgbClr val="1142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E27141-4809-468A-AA21-F33AA5DE22D1}"/>
              </a:ext>
            </a:extLst>
          </p:cNvPr>
          <p:cNvSpPr txBox="1"/>
          <p:nvPr/>
        </p:nvSpPr>
        <p:spPr>
          <a:xfrm>
            <a:off x="1648389" y="2439570"/>
            <a:ext cx="1838036" cy="492443"/>
          </a:xfrm>
          <a:prstGeom prst="rect">
            <a:avLst/>
          </a:prstGeom>
          <a:solidFill>
            <a:srgbClr val="11424D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s-US" dirty="0"/>
              <a:t>Recolección de Datos </a:t>
            </a:r>
            <a:endParaRPr lang="es-US" sz="1600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A9E5CA-8993-4927-8EF3-0B583E6365B5}"/>
              </a:ext>
            </a:extLst>
          </p:cNvPr>
          <p:cNvSpPr txBox="1"/>
          <p:nvPr/>
        </p:nvSpPr>
        <p:spPr>
          <a:xfrm>
            <a:off x="4068618" y="2259664"/>
            <a:ext cx="1764145" cy="738664"/>
          </a:xfrm>
          <a:prstGeom prst="rect">
            <a:avLst/>
          </a:prstGeom>
          <a:solidFill>
            <a:srgbClr val="125D66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s-US" dirty="0"/>
              <a:t>Desarrollo y Evaluación de Alternativas</a:t>
            </a:r>
            <a:endParaRPr lang="es-US" sz="16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D42C58-3641-41ED-A2D4-3F56958AB9BD}"/>
              </a:ext>
            </a:extLst>
          </p:cNvPr>
          <p:cNvSpPr txBox="1"/>
          <p:nvPr/>
        </p:nvSpPr>
        <p:spPr>
          <a:xfrm>
            <a:off x="6405719" y="2181637"/>
            <a:ext cx="1851589" cy="861774"/>
          </a:xfrm>
          <a:prstGeom prst="rect">
            <a:avLst/>
          </a:prstGeom>
          <a:solidFill>
            <a:srgbClr val="1B99D5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/>
            </a:pPr>
            <a:r>
              <a:rPr lang="es-US" sz="1400" dirty="0"/>
              <a:t>Proyecto de Estudio Ambiental y Informe de Diseño Conceptual Inicial (DCR)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DD025-49BA-4D30-ACF8-73A3E6B5D11D}"/>
              </a:ext>
            </a:extLst>
          </p:cNvPr>
          <p:cNvSpPr txBox="1"/>
          <p:nvPr/>
        </p:nvSpPr>
        <p:spPr>
          <a:xfrm>
            <a:off x="8830264" y="2293784"/>
            <a:ext cx="1851589" cy="646331"/>
          </a:xfrm>
          <a:prstGeom prst="rect">
            <a:avLst/>
          </a:prstGeom>
          <a:solidFill>
            <a:srgbClr val="A2C8E2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/>
            </a:pPr>
            <a:r>
              <a:rPr lang="es-US" sz="1400" dirty="0"/>
              <a:t>Estudio Ambiental Final y DCR y Registro de Decisión</a:t>
            </a:r>
            <a:endParaRPr lang="es-US" sz="1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FF254D-9643-4FB6-8E3D-48F9266B5CD0}"/>
              </a:ext>
            </a:extLst>
          </p:cNvPr>
          <p:cNvSpPr txBox="1"/>
          <p:nvPr/>
        </p:nvSpPr>
        <p:spPr>
          <a:xfrm>
            <a:off x="7044460" y="3567353"/>
            <a:ext cx="728517" cy="338554"/>
          </a:xfrm>
          <a:prstGeom prst="rect">
            <a:avLst/>
          </a:prstGeom>
          <a:solidFill>
            <a:srgbClr val="1B99D5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400" b="1"/>
            </a:pPr>
            <a:r>
              <a:rPr lang="es-US" sz="1100" dirty="0"/>
              <a:t>Audiencia Pública</a:t>
            </a:r>
            <a:endParaRPr lang="es-US" sz="11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6AB36A-4E4E-413E-839B-255BB67505C5}"/>
              </a:ext>
            </a:extLst>
          </p:cNvPr>
          <p:cNvSpPr txBox="1"/>
          <p:nvPr/>
        </p:nvSpPr>
        <p:spPr>
          <a:xfrm>
            <a:off x="4489450" y="3536575"/>
            <a:ext cx="798167" cy="461665"/>
          </a:xfrm>
          <a:prstGeom prst="rect">
            <a:avLst/>
          </a:prstGeom>
          <a:solidFill>
            <a:srgbClr val="125D66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300" b="1">
                <a:solidFill>
                  <a:schemeClr val="accent1"/>
                </a:solidFill>
              </a:defRPr>
            </a:pPr>
            <a:r>
              <a:rPr lang="es-US" sz="1000" dirty="0"/>
              <a:t>Reuniones Públicas de Información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BD1282-2E25-4C57-B72F-C6D668040193}"/>
              </a:ext>
            </a:extLst>
          </p:cNvPr>
          <p:cNvSpPr txBox="1"/>
          <p:nvPr/>
        </p:nvSpPr>
        <p:spPr>
          <a:xfrm>
            <a:off x="1527141" y="3525384"/>
            <a:ext cx="869747" cy="461665"/>
          </a:xfrm>
          <a:prstGeom prst="rect">
            <a:avLst/>
          </a:prstGeom>
          <a:solidFill>
            <a:srgbClr val="11424D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300" b="1">
                <a:solidFill>
                  <a:schemeClr val="accent1"/>
                </a:solidFill>
              </a:defRPr>
            </a:pPr>
            <a:r>
              <a:rPr lang="es-US" sz="1000" dirty="0"/>
              <a:t>Reuniones Públicas de Información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43FAD0-3EFB-4E93-814E-CC488DD92B1D}"/>
              </a:ext>
            </a:extLst>
          </p:cNvPr>
          <p:cNvSpPr txBox="1"/>
          <p:nvPr/>
        </p:nvSpPr>
        <p:spPr>
          <a:xfrm>
            <a:off x="9391324" y="4885898"/>
            <a:ext cx="2411990" cy="492443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>
              <a:defRPr sz="1600" b="1">
                <a:solidFill>
                  <a:srgbClr val="11424D"/>
                </a:solidFill>
              </a:defRPr>
            </a:pPr>
            <a:r>
              <a:rPr lang="es-US" dirty="0"/>
              <a:t>Finalización anticipada para el 2027</a:t>
            </a:r>
            <a:endParaRPr lang="es-US" sz="1600" b="1" dirty="0">
              <a:solidFill>
                <a:srgbClr val="11424D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2A46B4-EC0B-4BBB-951F-8AD1906E087B}"/>
              </a:ext>
            </a:extLst>
          </p:cNvPr>
          <p:cNvSpPr txBox="1"/>
          <p:nvPr/>
        </p:nvSpPr>
        <p:spPr>
          <a:xfrm>
            <a:off x="3999045" y="4394319"/>
            <a:ext cx="1764145" cy="430887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200" b="1">
                <a:solidFill>
                  <a:srgbClr val="11424D"/>
                </a:solidFill>
              </a:defRPr>
            </a:pPr>
            <a:r>
              <a:rPr lang="es-US" sz="1400" dirty="0"/>
              <a:t>Publicación del Aviso de Intención</a:t>
            </a:r>
            <a:endParaRPr lang="es-US" sz="1400" b="1" dirty="0">
              <a:solidFill>
                <a:srgbClr val="11424D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4D033E-9ED7-46EB-ABB9-F285838E7974}"/>
              </a:ext>
            </a:extLst>
          </p:cNvPr>
          <p:cNvSpPr txBox="1"/>
          <p:nvPr/>
        </p:nvSpPr>
        <p:spPr>
          <a:xfrm>
            <a:off x="3101009" y="4844211"/>
            <a:ext cx="3604592" cy="184666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200" b="1">
                <a:solidFill>
                  <a:srgbClr val="11424D"/>
                </a:solidFill>
              </a:defRPr>
            </a:pPr>
            <a:r>
              <a:rPr lang="es-US" dirty="0"/>
              <a:t>(Comienza el proceso ambiental)</a:t>
            </a:r>
            <a:endParaRPr lang="es-US" sz="1200" b="1" dirty="0">
              <a:solidFill>
                <a:srgbClr val="11424D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0506B00-862D-4ADC-B6E3-9D04BA6E24B3}"/>
              </a:ext>
            </a:extLst>
          </p:cNvPr>
          <p:cNvSpPr txBox="1"/>
          <p:nvPr/>
        </p:nvSpPr>
        <p:spPr>
          <a:xfrm>
            <a:off x="8367570" y="4429021"/>
            <a:ext cx="628647" cy="492443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rgbClr val="11424D"/>
                </a:solidFill>
              </a:defRPr>
            </a:pPr>
            <a:r>
              <a:rPr lang="es-US" dirty="0"/>
              <a:t>Dos años</a:t>
            </a:r>
            <a:endParaRPr lang="es-US" sz="1600" b="1" dirty="0">
              <a:solidFill>
                <a:srgbClr val="114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6BD1-B00F-D1C9-CF4D-CB904EB48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F654-98F5-8842-0891-A3EBB0BB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3137055" cy="5690130"/>
          </a:xfrm>
        </p:spPr>
        <p:txBody>
          <a:bodyPr anchor="ctr">
            <a:normAutofit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Propósito y Necesidad Preliminar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02E0-3942-8FC3-3F0D-75049199E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499533"/>
            <a:ext cx="7535333" cy="6358466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endParaRPr lang="es-US" dirty="0">
              <a:latin typeface="Myriad Pro" panose="020B0503030403020204"/>
              <a:ea typeface="Calibri"/>
              <a:cs typeface="Cordia New"/>
            </a:endParaRPr>
          </a:p>
          <a:p>
            <a:pPr marL="457200" indent="-457200">
              <a:defRPr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El propósito y la necesidad del Corredor Norte-Sur entre la US 60 y la I-10 se establecieron durante el proceso de estudio EIS de Nivel 1.</a:t>
            </a:r>
          </a:p>
          <a:p>
            <a:pPr marL="457200" indent="-457200">
              <a:defRPr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Una evaluación de necesidades refinada específica para el Segmento 1 está disponible para su revisión con el Aviso de Intención (NOI) en el sitio web del estudio.</a:t>
            </a:r>
          </a:p>
          <a:p>
            <a:pPr marL="457200" indent="-457200">
              <a:defRPr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Los comentarios sobre el Propósito y la Necesidad preliminares son bienvenidos durante el período de comentarios actual.</a:t>
            </a:r>
          </a:p>
          <a:p>
            <a:pPr marL="457200" indent="-457200">
              <a:defRPr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El Propósito y la Necesidad Preliminares pueden revisarse en función de los comentarios recibidos.</a:t>
            </a:r>
            <a:endParaRPr lang="es-US" dirty="0"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92742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8B7F-7EAE-50A3-BCD9-0C2B6095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chemeClr val="bg1"/>
                </a:solidFill>
                <a:latin typeface="Myriad Pro"/>
              </a:defRPr>
            </a:pPr>
            <a:r>
              <a:rPr lang="es-US" dirty="0"/>
              <a:t>Propósito y Necesidad Preliminar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F405-B017-D0DE-08A1-EC9CA87D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3652"/>
            <a:ext cx="10831286" cy="499857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  <a:defRPr>
                <a:latin typeface="+mn-lt"/>
                <a:ea typeface="Calibri"/>
                <a:cs typeface="Segoe UI"/>
              </a:defRPr>
            </a:pPr>
            <a:r>
              <a:rPr lang="es-US" dirty="0"/>
              <a:t>El propósito y la necesidad del proyecto propuesto es establecer un nuevo corredor de transporte de norte a sur, continuo y de acceso controlado para:</a:t>
            </a:r>
            <a:endParaRPr lang="es-US" dirty="0">
              <a:latin typeface="+mn-lt"/>
            </a:endParaRPr>
          </a:p>
          <a:p>
            <a:pPr>
              <a:defRPr>
                <a:latin typeface="+mn-lt"/>
                <a:ea typeface="Calibri"/>
                <a:cs typeface="Arial"/>
              </a:defRPr>
            </a:pPr>
            <a:r>
              <a:rPr lang="es-US" dirty="0"/>
              <a:t>Mejorar el acceso a futuros centros de actividades</a:t>
            </a:r>
          </a:p>
          <a:p>
            <a:pPr>
              <a:defRPr>
                <a:latin typeface="+mn-lt"/>
                <a:ea typeface="Calibri"/>
                <a:cs typeface="Arial"/>
              </a:defRPr>
            </a:pPr>
            <a:r>
              <a:rPr lang="es-US" dirty="0"/>
              <a:t>Mejorar la movilidad regional</a:t>
            </a:r>
          </a:p>
          <a:p>
            <a:pPr>
              <a:defRPr>
                <a:latin typeface="+mn-lt"/>
                <a:ea typeface="Calibri"/>
                <a:cs typeface="Arial"/>
              </a:defRPr>
            </a:pPr>
            <a:r>
              <a:rPr lang="es-US" dirty="0"/>
              <a:t>Mejorar la conectividad norte-sur</a:t>
            </a:r>
          </a:p>
          <a:p>
            <a:pPr>
              <a:defRPr>
                <a:latin typeface="+mn-lt"/>
                <a:ea typeface="Calibri"/>
                <a:cs typeface="Arial"/>
              </a:defRPr>
            </a:pPr>
            <a:r>
              <a:rPr lang="es-US" dirty="0"/>
              <a:t>Integrar la red de transporte de la región</a:t>
            </a:r>
          </a:p>
          <a:p>
            <a:pPr>
              <a:defRPr>
                <a:latin typeface="+mn-lt"/>
                <a:ea typeface="Calibri"/>
                <a:cs typeface="Arial"/>
              </a:defRPr>
            </a:pPr>
            <a:r>
              <a:rPr lang="es-US" dirty="0"/>
              <a:t>Abordar el crecimiento actual y futuro de la población y el empleo</a:t>
            </a:r>
            <a:endParaRPr lang="es-US" dirty="0">
              <a:latin typeface="+mn-lt"/>
            </a:endParaRP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31716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00717-F852-02BC-B728-149AE9AD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6000">
                <a:latin typeface="Myriad Pro"/>
              </a:defRPr>
            </a:pPr>
            <a:r>
              <a:rPr lang="es-US" dirty="0"/>
              <a:t>Proceso Preliminar de Desarrollo de Alternativas </a:t>
            </a:r>
          </a:p>
        </p:txBody>
      </p:sp>
    </p:spTree>
    <p:extLst>
      <p:ext uri="{BB962C8B-B14F-4D97-AF65-F5344CB8AC3E}">
        <p14:creationId xmlns:p14="http://schemas.microsoft.com/office/powerpoint/2010/main" val="4088847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8249B-0D15-4DD6-AEBD-3D27C5C18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4866C-FE8F-5654-4FDA-635FF5CAC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5052"/>
            <a:ext cx="4495800" cy="4818647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endParaRPr lang="es-US" dirty="0">
              <a:highlight>
                <a:srgbClr val="FFFF00"/>
              </a:highlight>
              <a:latin typeface="Myriad Pro" panose="020B0503030403020204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es-US" sz="2800" dirty="0">
              <a:effectLst/>
              <a:highlight>
                <a:srgbClr val="FFFF00"/>
              </a:highlight>
              <a:latin typeface="Myriad Pro" panose="020B0503030403020204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es-US" sz="2400" dirty="0">
              <a:effectLst/>
              <a:highlight>
                <a:srgbClr val="FFFF00"/>
              </a:highlight>
              <a:latin typeface="Myriad Pro" panose="020B0503030403020204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799E80-758C-B97B-08AD-9B7808C5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96056" cy="1325563"/>
          </a:xfrm>
        </p:spPr>
        <p:txBody>
          <a:bodyPr/>
          <a:lstStyle/>
          <a:p>
            <a:r>
              <a:rPr lang="es-US" dirty="0"/>
              <a:t>Proceso de Evaluación de Restricciones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D06F66-2945-7E51-6013-9BB9A69E1A92}"/>
              </a:ext>
            </a:extLst>
          </p:cNvPr>
          <p:cNvSpPr/>
          <p:nvPr/>
        </p:nvSpPr>
        <p:spPr>
          <a:xfrm>
            <a:off x="102173" y="2770998"/>
            <a:ext cx="1325153" cy="1316736"/>
          </a:xfrm>
          <a:prstGeom prst="roundRect">
            <a:avLst/>
          </a:prstGeom>
          <a:ln>
            <a:solidFill>
              <a:srgbClr val="0A42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1600">
                <a:solidFill>
                  <a:schemeClr val="accent1"/>
                </a:solidFill>
              </a:defRPr>
            </a:pPr>
            <a:r>
              <a:rPr lang="es-US" sz="1400" dirty="0"/>
              <a:t>Restricciones del Mapa dentro del corredor de 1,500’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96CED2-EE8E-0237-DEB7-3D15A4EFF965}"/>
              </a:ext>
            </a:extLst>
          </p:cNvPr>
          <p:cNvSpPr/>
          <p:nvPr/>
        </p:nvSpPr>
        <p:spPr>
          <a:xfrm>
            <a:off x="2073183" y="2770632"/>
            <a:ext cx="1492854" cy="1316736"/>
          </a:xfrm>
          <a:prstGeom prst="roundRect">
            <a:avLst/>
          </a:prstGeom>
          <a:ln>
            <a:solidFill>
              <a:srgbClr val="0A42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1600">
                <a:solidFill>
                  <a:schemeClr val="accent1"/>
                </a:solidFill>
              </a:defRPr>
            </a:pPr>
            <a:r>
              <a:rPr lang="es-US" sz="1400" dirty="0"/>
              <a:t>Identificar Áreas de Oportunidad de Restricción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E2A5DE-810D-229D-C206-3D6A8C62E32B}"/>
              </a:ext>
            </a:extLst>
          </p:cNvPr>
          <p:cNvSpPr/>
          <p:nvPr/>
        </p:nvSpPr>
        <p:spPr>
          <a:xfrm>
            <a:off x="4176700" y="2611609"/>
            <a:ext cx="1325153" cy="1634779"/>
          </a:xfrm>
          <a:prstGeom prst="roundRect">
            <a:avLst/>
          </a:prstGeom>
          <a:ln>
            <a:solidFill>
              <a:srgbClr val="0A42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1600">
                <a:solidFill>
                  <a:schemeClr val="accent1"/>
                </a:solidFill>
              </a:defRPr>
            </a:pPr>
            <a:r>
              <a:rPr lang="es-US" sz="1200" dirty="0"/>
              <a:t>Desarrollar una Gama Preliminar de Alternativas de Construcción para el NOI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38CDE-9DEA-0ADC-F0B5-496C582B4148}"/>
              </a:ext>
            </a:extLst>
          </p:cNvPr>
          <p:cNvSpPr/>
          <p:nvPr/>
        </p:nvSpPr>
        <p:spPr>
          <a:xfrm>
            <a:off x="6291548" y="2727951"/>
            <a:ext cx="1138902" cy="1316736"/>
          </a:xfrm>
          <a:prstGeom prst="roundRect">
            <a:avLst/>
          </a:prstGeom>
          <a:ln>
            <a:solidFill>
              <a:srgbClr val="0A42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r>
              <a:rPr lang="es-US" dirty="0"/>
              <a:t>Publicar el NOI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73E217-0A5A-BC30-87C4-6BF8A560A4EC}"/>
              </a:ext>
            </a:extLst>
          </p:cNvPr>
          <p:cNvSpPr/>
          <p:nvPr/>
        </p:nvSpPr>
        <p:spPr>
          <a:xfrm>
            <a:off x="8152428" y="2418586"/>
            <a:ext cx="1480321" cy="202082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r>
              <a:rPr lang="es-US" sz="1400" dirty="0"/>
              <a:t>Evaluar los comentarios del NOI para refinar las alternativas de construcción para EIS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AB9483-9A68-8A48-25CD-C3DF634B4274}"/>
              </a:ext>
            </a:extLst>
          </p:cNvPr>
          <p:cNvSpPr/>
          <p:nvPr/>
        </p:nvSpPr>
        <p:spPr>
          <a:xfrm>
            <a:off x="10277857" y="2482133"/>
            <a:ext cx="1800638" cy="180837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r>
              <a:rPr lang="es-US" sz="1600" dirty="0"/>
              <a:t>Estudios Técnicos Ambientales y Análisis de Impacto del EIS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8E134D-267E-21BD-651D-DA9DCD08A9D1}"/>
              </a:ext>
            </a:extLst>
          </p:cNvPr>
          <p:cNvSpPr/>
          <p:nvPr/>
        </p:nvSpPr>
        <p:spPr>
          <a:xfrm>
            <a:off x="1523408" y="3171765"/>
            <a:ext cx="453694" cy="429111"/>
          </a:xfrm>
          <a:prstGeom prst="rightArrow">
            <a:avLst/>
          </a:prstGeom>
          <a:solidFill>
            <a:srgbClr val="0A4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20EEE82-8DB3-DB79-0149-5159DA7D1D5F}"/>
              </a:ext>
            </a:extLst>
          </p:cNvPr>
          <p:cNvSpPr/>
          <p:nvPr/>
        </p:nvSpPr>
        <p:spPr>
          <a:xfrm>
            <a:off x="3638255" y="3171765"/>
            <a:ext cx="453694" cy="429111"/>
          </a:xfrm>
          <a:prstGeom prst="rightArrow">
            <a:avLst/>
          </a:prstGeom>
          <a:solidFill>
            <a:srgbClr val="0A4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F6540D1-32D2-EB89-AF49-2A8C1AAFBFEF}"/>
              </a:ext>
            </a:extLst>
          </p:cNvPr>
          <p:cNvSpPr/>
          <p:nvPr/>
        </p:nvSpPr>
        <p:spPr>
          <a:xfrm>
            <a:off x="5741772" y="3171765"/>
            <a:ext cx="453694" cy="429111"/>
          </a:xfrm>
          <a:prstGeom prst="rightArrow">
            <a:avLst/>
          </a:prstGeom>
          <a:solidFill>
            <a:srgbClr val="0A42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A85AF5A-5FBD-814A-E48F-4D69BDF778F0}"/>
              </a:ext>
            </a:extLst>
          </p:cNvPr>
          <p:cNvSpPr/>
          <p:nvPr/>
        </p:nvSpPr>
        <p:spPr>
          <a:xfrm>
            <a:off x="9717559" y="3171765"/>
            <a:ext cx="475488" cy="429111"/>
          </a:xfrm>
          <a:prstGeom prst="rightArrow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96A8520-D5C0-F027-6457-A2209C664463}"/>
              </a:ext>
            </a:extLst>
          </p:cNvPr>
          <p:cNvSpPr/>
          <p:nvPr/>
        </p:nvSpPr>
        <p:spPr>
          <a:xfrm>
            <a:off x="7564925" y="3171765"/>
            <a:ext cx="453694" cy="429111"/>
          </a:xfrm>
          <a:prstGeom prst="rightArrow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0B1DDBD-DA3F-9146-B45C-52550F9364DF}"/>
              </a:ext>
            </a:extLst>
          </p:cNvPr>
          <p:cNvSpPr/>
          <p:nvPr/>
        </p:nvSpPr>
        <p:spPr>
          <a:xfrm>
            <a:off x="149219" y="4439410"/>
            <a:ext cx="11929276" cy="699747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r>
              <a:rPr lang="es-US" dirty="0"/>
              <a:t>Participación de la Agencia/Parte Interesada/Tribal</a:t>
            </a:r>
          </a:p>
        </p:txBody>
      </p:sp>
      <p:sp>
        <p:nvSpPr>
          <p:cNvPr id="24" name="Callout: Down Arrow 23">
            <a:extLst>
              <a:ext uri="{FF2B5EF4-FFF2-40B4-BE49-F238E27FC236}">
                <a16:creationId xmlns:a16="http://schemas.microsoft.com/office/drawing/2014/main" id="{5BA4A258-D14D-148A-004E-8BBA38BE371F}"/>
              </a:ext>
            </a:extLst>
          </p:cNvPr>
          <p:cNvSpPr/>
          <p:nvPr/>
        </p:nvSpPr>
        <p:spPr>
          <a:xfrm>
            <a:off x="6715122" y="1849063"/>
            <a:ext cx="2152634" cy="604170"/>
          </a:xfrm>
          <a:prstGeom prst="downArrowCallou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es-US" dirty="0"/>
              <a:t>Estamos Aquí</a:t>
            </a:r>
          </a:p>
        </p:txBody>
      </p:sp>
    </p:spTree>
    <p:extLst>
      <p:ext uri="{BB962C8B-B14F-4D97-AF65-F5344CB8AC3E}">
        <p14:creationId xmlns:p14="http://schemas.microsoft.com/office/powerpoint/2010/main" val="66496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8B7F-7EAE-50A3-BCD9-0C2B6095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latin typeface="Myriad Pro"/>
              </a:defRPr>
            </a:pPr>
            <a:r>
              <a:rPr lang="es-US" dirty="0"/>
              <a:t>Restricciones del mapa dentro del corredor del estudio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F405-B017-D0DE-08A1-EC9CA87D8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5134"/>
            <a:ext cx="5684425" cy="4897843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Recursos c</a:t>
            </a:r>
            <a:r>
              <a:rPr lang="es-US" dirty="0">
                <a:effectLst/>
              </a:rPr>
              <a:t>ulturales </a:t>
            </a:r>
            <a:r>
              <a:rPr lang="es-US" dirty="0"/>
              <a:t> </a:t>
            </a: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Sección (4f)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Ley de Agua Limpia/Sección 404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Materiales peligrosos 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Recursos biológicos 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Hábitat de</a:t>
            </a:r>
            <a:r>
              <a:rPr lang="es-US" dirty="0">
                <a:effectLst/>
              </a:rPr>
              <a:t> vida silvestre </a:t>
            </a:r>
            <a:r>
              <a:rPr lang="es-US" dirty="0"/>
              <a:t>y conectividad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Tierras de cultivo únicas y de primer nivel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Consideraciones sociales y económicas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effectLst/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Ruido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Drenaje y llanuras aluviales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Principales servicios públicos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Terreno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Infraestructura existente y cruces de características (Canal CAP, Ferrocarril Magma Arizona)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  <a:p>
            <a:pPr>
              <a:defRPr sz="1600">
                <a:latin typeface="+mn-lt"/>
                <a:ea typeface="Calibri"/>
                <a:cs typeface="Calibri" panose="020F0502020204030204" pitchFamily="34" charset="0"/>
              </a:defRPr>
            </a:pPr>
            <a:r>
              <a:rPr lang="es-US" dirty="0"/>
              <a:t>Aportes de agencias, tribus, partes interesadas y el público</a:t>
            </a:r>
            <a:endParaRPr lang="es-US" sz="16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9" name="Picture 8" descr="A diagram of a road  AI-generated content may be incorrect.">
            <a:extLst>
              <a:ext uri="{FF2B5EF4-FFF2-40B4-BE49-F238E27FC236}">
                <a16:creationId xmlns:a16="http://schemas.microsoft.com/office/drawing/2014/main" id="{4B9DF076-1136-F501-64C9-2E208B82F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1" t="8393" r="2601" b="8196"/>
          <a:stretch/>
        </p:blipFill>
        <p:spPr>
          <a:xfrm>
            <a:off x="6522624" y="1690688"/>
            <a:ext cx="4702163" cy="4089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F1F29C-43F9-47D1-B5E9-8E83FDCA55FD}"/>
              </a:ext>
            </a:extLst>
          </p:cNvPr>
          <p:cNvSpPr txBox="1"/>
          <p:nvPr/>
        </p:nvSpPr>
        <p:spPr>
          <a:xfrm>
            <a:off x="6768446" y="1844376"/>
            <a:ext cx="4147794" cy="292388"/>
          </a:xfrm>
          <a:prstGeom prst="rect">
            <a:avLst/>
          </a:prstGeom>
          <a:solidFill>
            <a:srgbClr val="015A6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900" b="1" dirty="0">
                <a:solidFill>
                  <a:schemeClr val="accent1"/>
                </a:solidFill>
              </a:rPr>
              <a:t>Refinamiento del Ancho del Corredor</a:t>
            </a:r>
            <a:endParaRPr lang="es-US" sz="1900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3C7348-7360-4AE3-8D83-2658FAF821DA}"/>
              </a:ext>
            </a:extLst>
          </p:cNvPr>
          <p:cNvSpPr txBox="1"/>
          <p:nvPr/>
        </p:nvSpPr>
        <p:spPr>
          <a:xfrm rot="2678953">
            <a:off x="8358392" y="4126730"/>
            <a:ext cx="1623434" cy="123111"/>
          </a:xfrm>
          <a:prstGeom prst="rect">
            <a:avLst/>
          </a:prstGeom>
          <a:solidFill>
            <a:srgbClr val="A3CE62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s-US" sz="800" dirty="0"/>
              <a:t>Ancho del Corredor (1,500 pies)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B5329-D447-4AC0-A4B1-50643AA5B514}"/>
              </a:ext>
            </a:extLst>
          </p:cNvPr>
          <p:cNvSpPr txBox="1"/>
          <p:nvPr/>
        </p:nvSpPr>
        <p:spPr>
          <a:xfrm rot="20693185">
            <a:off x="9832800" y="2874287"/>
            <a:ext cx="1045882" cy="246221"/>
          </a:xfrm>
          <a:prstGeom prst="rect">
            <a:avLst/>
          </a:prstGeom>
          <a:solidFill>
            <a:srgbClr val="BCBDB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s-CO" sz="800" dirty="0"/>
              <a:t>Ancho de la alineación de 400 pies (típico)</a:t>
            </a:r>
            <a:endParaRPr lang="es-US" sz="800" dirty="0"/>
          </a:p>
        </p:txBody>
      </p:sp>
    </p:spTree>
    <p:extLst>
      <p:ext uri="{BB962C8B-B14F-4D97-AF65-F5344CB8AC3E}">
        <p14:creationId xmlns:p14="http://schemas.microsoft.com/office/powerpoint/2010/main" val="56350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889FC-F789-A6EA-2DB7-06BA72E7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04A25E-7BF3-AD17-EDEB-6DF5DC359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1170"/>
            <a:ext cx="6625492" cy="3796826"/>
          </a:xfrm>
        </p:spPr>
        <p:txBody>
          <a:bodyPr vert="horz" lIns="91440" tIns="45720" rIns="91440" bIns="45720" anchor="t">
            <a:normAutofit/>
          </a:bodyPr>
          <a:lstStyle/>
          <a:p>
            <a:pPr marL="342900" indent="-342900">
              <a:defRPr sz="2400">
                <a:latin typeface="+mn-lt"/>
                <a:cs typeface="Arial"/>
              </a:defRPr>
            </a:pPr>
            <a:r>
              <a:rPr lang="es-US" dirty="0"/>
              <a:t>Identificación de áreas de restricción y oportunidad basadas en consideraciones preliminares y técnicas</a:t>
            </a:r>
          </a:p>
          <a:p>
            <a:pPr marL="342900" indent="-342900">
              <a:defRPr sz="2400">
                <a:latin typeface="+mn-lt"/>
                <a:cs typeface="Arial"/>
              </a:defRPr>
            </a:pPr>
            <a:r>
              <a:rPr lang="es-US" dirty="0"/>
              <a:t>Las áreas de restricción representan diversos recursos ambientales y consideraciones técnicas/de ingeniería</a:t>
            </a:r>
          </a:p>
          <a:p>
            <a:pPr marL="342900" indent="-342900">
              <a:defRPr sz="2400">
                <a:latin typeface="+mn-lt"/>
                <a:cs typeface="Arial"/>
              </a:defRPr>
            </a:pPr>
            <a:r>
              <a:rPr lang="es-US" kern="1200" dirty="0"/>
              <a:t>Se utiliza para desarrollar alternativas de alineación preliminares </a:t>
            </a:r>
            <a:r>
              <a:rPr lang="es-US" dirty="0"/>
              <a:t>para evitar o minimizar los impactos potenciales</a:t>
            </a:r>
          </a:p>
          <a:p>
            <a:pPr marL="342900" indent="-342900"/>
            <a:endParaRPr lang="es-US" sz="240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A77E1-74BC-C65E-251D-B632F58F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265"/>
            <a:ext cx="6416040" cy="2340864"/>
          </a:xfrm>
        </p:spPr>
        <p:txBody>
          <a:bodyPr>
            <a:normAutofit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Resultados de las restricciones del mapa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65417-C7ED-57CB-A669-AC126448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92" y="0"/>
            <a:ext cx="30663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02B8A-9A64-BDF0-9D38-E86E61FBE740}"/>
              </a:ext>
            </a:extLst>
          </p:cNvPr>
          <p:cNvSpPr txBox="1"/>
          <p:nvPr/>
        </p:nvSpPr>
        <p:spPr>
          <a:xfrm>
            <a:off x="10522822" y="81498"/>
            <a:ext cx="166195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b="1">
                <a:latin typeface="Arial"/>
                <a:ea typeface="+mn-lt"/>
                <a:cs typeface="+mn-lt"/>
              </a:defRPr>
            </a:pPr>
            <a:r>
              <a:rPr lang="es-US" dirty="0"/>
              <a:t>Leyenda</a:t>
            </a:r>
            <a:endParaRPr lang="es-US" dirty="0">
              <a:latin typeface="Arial"/>
              <a:cs typeface="Arial"/>
            </a:endParaRPr>
          </a:p>
          <a:p>
            <a:pPr>
              <a:defRPr sz="1600">
                <a:latin typeface="Arial"/>
                <a:ea typeface="+mn-lt"/>
                <a:cs typeface="+mn-lt"/>
              </a:defRPr>
            </a:pPr>
            <a:r>
              <a:rPr lang="es-US" dirty="0"/>
              <a:t>      Restricción presente basada en datos e información preliminares.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E8F44-9390-F3DA-104C-101DCCBC3E4E}"/>
              </a:ext>
            </a:extLst>
          </p:cNvPr>
          <p:cNvSpPr/>
          <p:nvPr/>
        </p:nvSpPr>
        <p:spPr>
          <a:xfrm>
            <a:off x="10606487" y="438841"/>
            <a:ext cx="266017" cy="187277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80F40F-C1CD-47ED-B807-3145C4FECB29}"/>
              </a:ext>
            </a:extLst>
          </p:cNvPr>
          <p:cNvSpPr txBox="1"/>
          <p:nvPr/>
        </p:nvSpPr>
        <p:spPr>
          <a:xfrm>
            <a:off x="8880051" y="4110333"/>
            <a:ext cx="537328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Corredor de 1,500 pies</a:t>
            </a:r>
            <a:endParaRPr lang="es-US" sz="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FDB63D-5DA4-47A6-A4FE-6125EFF9CF92}"/>
              </a:ext>
            </a:extLst>
          </p:cNvPr>
          <p:cNvSpPr txBox="1"/>
          <p:nvPr/>
        </p:nvSpPr>
        <p:spPr>
          <a:xfrm>
            <a:off x="9305829" y="844008"/>
            <a:ext cx="537328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Zonas de Restricción</a:t>
            </a:r>
            <a:endParaRPr lang="es-US" sz="800" dirty="0"/>
          </a:p>
        </p:txBody>
      </p:sp>
    </p:spTree>
    <p:extLst>
      <p:ext uri="{BB962C8B-B14F-4D97-AF65-F5344CB8AC3E}">
        <p14:creationId xmlns:p14="http://schemas.microsoft.com/office/powerpoint/2010/main" val="322461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river  AI-generated content may be incorrect.">
            <a:extLst>
              <a:ext uri="{FF2B5EF4-FFF2-40B4-BE49-F238E27FC236}">
                <a16:creationId xmlns:a16="http://schemas.microsoft.com/office/drawing/2014/main" id="{BDCF91D2-A8EA-A5DD-7EC7-8089A4BC2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3677" y="1256755"/>
            <a:ext cx="2450165" cy="5496204"/>
          </a:xfrm>
        </p:spPr>
      </p:pic>
      <p:pic>
        <p:nvPicPr>
          <p:cNvPr id="8" name="Content Placeholder 7" descr="A map of a highway  AI-generated content may be incorrect.">
            <a:extLst>
              <a:ext uri="{FF2B5EF4-FFF2-40B4-BE49-F238E27FC236}">
                <a16:creationId xmlns:a16="http://schemas.microsoft.com/office/drawing/2014/main" id="{78602BA7-9089-1D22-9291-B58053848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05964" y="1256755"/>
            <a:ext cx="2450166" cy="549620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7F8A82-C6C7-1BFF-DAB6-7A119C6BA2DB}"/>
              </a:ext>
            </a:extLst>
          </p:cNvPr>
          <p:cNvSpPr txBox="1">
            <a:spLocks/>
          </p:cNvSpPr>
          <p:nvPr/>
        </p:nvSpPr>
        <p:spPr>
          <a:xfrm>
            <a:off x="838200" y="105041"/>
            <a:ext cx="10530526" cy="140792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424C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defRPr>
                <a:latin typeface="Myriad Pro"/>
              </a:defRPr>
            </a:pPr>
            <a:r>
              <a:rPr lang="es-US" dirty="0"/>
              <a:t>Resultados de las restricciones del mapa </a:t>
            </a:r>
          </a:p>
        </p:txBody>
      </p:sp>
      <p:pic>
        <p:nvPicPr>
          <p:cNvPr id="9" name="Picture 8" descr="A map of a road  AI-generated content may be incorrect.">
            <a:extLst>
              <a:ext uri="{FF2B5EF4-FFF2-40B4-BE49-F238E27FC236}">
                <a16:creationId xmlns:a16="http://schemas.microsoft.com/office/drawing/2014/main" id="{9649D0DE-120B-4C0F-A237-1AE095135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322" y="1256755"/>
            <a:ext cx="2461233" cy="54962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D50C890-CFA1-4B2D-85B0-D9FA476398C6}"/>
              </a:ext>
            </a:extLst>
          </p:cNvPr>
          <p:cNvSpPr txBox="1"/>
          <p:nvPr/>
        </p:nvSpPr>
        <p:spPr>
          <a:xfrm>
            <a:off x="3188792" y="3645341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Zonas de Restricción</a:t>
            </a:r>
            <a:endParaRPr lang="es-US" sz="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220D7C-A81B-44D6-95D7-896BC30371EE}"/>
              </a:ext>
            </a:extLst>
          </p:cNvPr>
          <p:cNvSpPr txBox="1"/>
          <p:nvPr/>
        </p:nvSpPr>
        <p:spPr>
          <a:xfrm>
            <a:off x="3244567" y="2746588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Corredor de 1,500 pies</a:t>
            </a:r>
            <a:endParaRPr lang="es-US" sz="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DB8B21-7A06-467B-A974-DF014F0FB876}"/>
              </a:ext>
            </a:extLst>
          </p:cNvPr>
          <p:cNvSpPr txBox="1"/>
          <p:nvPr/>
        </p:nvSpPr>
        <p:spPr>
          <a:xfrm>
            <a:off x="3604356" y="-557444"/>
            <a:ext cx="537328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Zonas de Restricción</a:t>
            </a:r>
            <a:endParaRPr lang="es-US" sz="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1EF5F82-BC39-4493-8E4E-BA39DB977AE5}"/>
              </a:ext>
            </a:extLst>
          </p:cNvPr>
          <p:cNvSpPr txBox="1"/>
          <p:nvPr/>
        </p:nvSpPr>
        <p:spPr>
          <a:xfrm>
            <a:off x="6448719" y="2302848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Zonas de Restricción</a:t>
            </a:r>
            <a:endParaRPr lang="es-US" sz="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6B27AE-6F6A-4828-A2B8-73B8B9F54B47}"/>
              </a:ext>
            </a:extLst>
          </p:cNvPr>
          <p:cNvSpPr txBox="1"/>
          <p:nvPr/>
        </p:nvSpPr>
        <p:spPr>
          <a:xfrm>
            <a:off x="5497397" y="3405506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Corredor de 1,500 pies</a:t>
            </a:r>
            <a:endParaRPr lang="es-US" sz="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08D1A4-3DAF-4244-8EFF-E2951297BA39}"/>
              </a:ext>
            </a:extLst>
          </p:cNvPr>
          <p:cNvSpPr txBox="1"/>
          <p:nvPr/>
        </p:nvSpPr>
        <p:spPr>
          <a:xfrm>
            <a:off x="8327972" y="3967149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Zonas de Restricción</a:t>
            </a:r>
            <a:endParaRPr lang="es-US" sz="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F42A115-AF1C-4D9B-805C-347F2827F355}"/>
              </a:ext>
            </a:extLst>
          </p:cNvPr>
          <p:cNvSpPr txBox="1"/>
          <p:nvPr/>
        </p:nvSpPr>
        <p:spPr>
          <a:xfrm>
            <a:off x="9658549" y="2748041"/>
            <a:ext cx="425778" cy="1846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600" dirty="0"/>
              <a:t>Corredor de 1,500 pies</a:t>
            </a:r>
            <a:endParaRPr lang="es-US" sz="600" dirty="0"/>
          </a:p>
        </p:txBody>
      </p:sp>
    </p:spTree>
    <p:extLst>
      <p:ext uri="{BB962C8B-B14F-4D97-AF65-F5344CB8AC3E}">
        <p14:creationId xmlns:p14="http://schemas.microsoft.com/office/powerpoint/2010/main" val="362486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97AD-F078-F57B-E1B2-42562EB0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3EAE2-0304-C7C1-7311-DAD29D5E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984109"/>
            <a:ext cx="6345127" cy="3448299"/>
          </a:xfrm>
        </p:spPr>
        <p:txBody>
          <a:bodyPr/>
          <a:lstStyle/>
          <a:p>
            <a:pPr>
              <a:defRPr sz="6000">
                <a:latin typeface="Myriad Pro"/>
              </a:defRPr>
            </a:pPr>
            <a:r>
              <a:rPr lang="es-US" dirty="0"/>
              <a:t>Gama Preliminar de Alternativas </a:t>
            </a:r>
          </a:p>
        </p:txBody>
      </p:sp>
    </p:spTree>
    <p:extLst>
      <p:ext uri="{BB962C8B-B14F-4D97-AF65-F5344CB8AC3E}">
        <p14:creationId xmlns:p14="http://schemas.microsoft.com/office/powerpoint/2010/main" val="16401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E77ECB-6EFD-5317-F2B7-65F1642F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38" y="949029"/>
            <a:ext cx="11497139" cy="2373765"/>
          </a:xfrm>
        </p:spPr>
        <p:txBody>
          <a:bodyPr/>
          <a:lstStyle/>
          <a:p>
            <a:pPr>
              <a:defRPr sz="3600">
                <a:latin typeface="Myriad Pro"/>
              </a:defRPr>
            </a:pPr>
            <a:r>
              <a:rPr lang="es-US" sz="3600" dirty="0">
                <a:latin typeface="Myriad Pro"/>
              </a:rPr>
              <a:t>Norte-Sur Segmento 1</a:t>
            </a:r>
            <a:br>
              <a:rPr lang="es-US" sz="3600" dirty="0">
                <a:latin typeface="Myriad Pro"/>
              </a:rPr>
            </a:br>
            <a:r>
              <a:rPr lang="es-US" b="0" dirty="0">
                <a:solidFill>
                  <a:srgbClr val="FF9933"/>
                </a:solidFill>
              </a:rPr>
              <a:t>Declaración de Impacto Ambiental (EIS) de Nivel 2 e Informe Conceptual de Diseño (DCR)</a:t>
            </a:r>
            <a:br>
              <a:rPr lang="es-US" sz="3600" dirty="0">
                <a:latin typeface="Myriad Pro"/>
              </a:rPr>
            </a:br>
            <a:r>
              <a:rPr lang="es-US" dirty="0"/>
              <a:t>US 60 a Arizona Farms Road </a:t>
            </a:r>
            <a:br>
              <a:rPr lang="es-US" sz="3600" dirty="0">
                <a:latin typeface="Myriad Pro"/>
              </a:rPr>
            </a:br>
            <a:r>
              <a:rPr lang="es-US" dirty="0"/>
              <a:t>(Ruta Estatal 505)</a:t>
            </a:r>
            <a:endParaRPr lang="es-U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7DCDF9-C0AB-E75B-0D68-7E1B5506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825" y="4049702"/>
            <a:ext cx="10950647" cy="2049279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 sz="3600">
                <a:latin typeface="Myriad Pro"/>
              </a:defRPr>
            </a:pPr>
            <a:r>
              <a:rPr lang="es-US" dirty="0"/>
              <a:t>Reuniones de Información Pública | </a:t>
            </a:r>
          </a:p>
          <a:p>
            <a:pPr>
              <a:defRPr sz="3600">
                <a:latin typeface="Myriad Pro"/>
              </a:defRPr>
            </a:pPr>
            <a:r>
              <a:rPr lang="es-US" dirty="0"/>
              <a:t>15, 20 y 22 de mayo de 2025</a:t>
            </a:r>
          </a:p>
        </p:txBody>
      </p:sp>
      <p:pic>
        <p:nvPicPr>
          <p:cNvPr id="2" name="Google Shape;145;p27">
            <a:extLst>
              <a:ext uri="{FF2B5EF4-FFF2-40B4-BE49-F238E27FC236}">
                <a16:creationId xmlns:a16="http://schemas.microsoft.com/office/drawing/2014/main" id="{2BA582E2-E67E-E06F-6C5E-B587342DCE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4464" y="6098981"/>
            <a:ext cx="1525023" cy="60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47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023C-034B-6AA5-A968-217BADC4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000">
                <a:latin typeface="Myriad Pro"/>
              </a:defRPr>
            </a:pPr>
            <a:r>
              <a:rPr lang="es-US" dirty="0"/>
              <a:t>Gama Preliminar de Alternativas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0384-99A5-3ED4-CD36-22594FD0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9361"/>
            <a:ext cx="9734607" cy="4437602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>
                <a:latin typeface="+mn-lt"/>
              </a:defRPr>
            </a:pPr>
            <a:r>
              <a:rPr lang="es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identificaron las alternativas de construcción preliminares por una línea en el centro de la alineación de </a:t>
            </a:r>
            <a:r>
              <a:rPr lang="es-US" dirty="0"/>
              <a:t>la carretera de 400 pies</a:t>
            </a:r>
            <a:endParaRPr lang="es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/>
              </a:defRPr>
            </a:pPr>
            <a:r>
              <a:rPr lang="es-US" dirty="0"/>
              <a:t>Las alineaciones preliminares se desarrollaron para proporcionar una gama de alternativas de alineación a través de áreas restringidas</a:t>
            </a:r>
          </a:p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pPr>
            <a:r>
              <a:rPr lang="es-US" dirty="0"/>
              <a:t>Se incluye la Alternativa Preliminar Sin Construcción, que consiste en condiciones futuras en 2050 sin la implementación de un nuevo corredor de autopistas norte-sur</a:t>
            </a:r>
          </a:p>
        </p:txBody>
      </p:sp>
    </p:spTree>
    <p:extLst>
      <p:ext uri="{BB962C8B-B14F-4D97-AF65-F5344CB8AC3E}">
        <p14:creationId xmlns:p14="http://schemas.microsoft.com/office/powerpoint/2010/main" val="406366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D722-AD31-1E0A-3193-880E9995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7BD2-CC7C-2894-4A72-08B9BC0F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7664" cy="1756883"/>
          </a:xfrm>
        </p:spPr>
        <p:txBody>
          <a:bodyPr>
            <a:normAutofit fontScale="90000"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Alineaciones Preliminares:</a:t>
            </a:r>
            <a:br>
              <a:rPr lang="es-US" dirty="0">
                <a:latin typeface="Myriad Pro"/>
              </a:rPr>
            </a:br>
            <a:r>
              <a:rPr lang="es-US" dirty="0"/>
              <a:t>US 60 a Roberts Road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B74B-0687-AAD9-939D-94DE2C0AB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0682"/>
            <a:ext cx="5507664" cy="4006281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es-US" dirty="0">
              <a:latin typeface="Arial"/>
              <a:cs typeface="Arial"/>
            </a:endParaRPr>
          </a:p>
          <a:p>
            <a:endParaRPr lang="es-US" dirty="0">
              <a:latin typeface="Arial"/>
              <a:cs typeface="Arial"/>
            </a:endParaRPr>
          </a:p>
        </p:txBody>
      </p:sp>
      <p:pic>
        <p:nvPicPr>
          <p:cNvPr id="4" name="Picture 3" descr="A map of a highway  AI-generated content may be incorrect.">
            <a:extLst>
              <a:ext uri="{FF2B5EF4-FFF2-40B4-BE49-F238E27FC236}">
                <a16:creationId xmlns:a16="http://schemas.microsoft.com/office/drawing/2014/main" id="{1FEA818C-9F7B-5C56-A002-D9D10444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62" y="0"/>
            <a:ext cx="41148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18A6F9-F79F-1753-B92A-4597971DDCF6}"/>
              </a:ext>
            </a:extLst>
          </p:cNvPr>
          <p:cNvSpPr>
            <a:spLocks noGrp="1"/>
          </p:cNvSpPr>
          <p:nvPr/>
        </p:nvSpPr>
        <p:spPr>
          <a:xfrm>
            <a:off x="838200" y="2314455"/>
            <a:ext cx="5033211" cy="3862508"/>
          </a:xfrm>
          <a:prstGeom prst="rect">
            <a:avLst/>
          </a:prstGeom>
        </p:spPr>
        <p:txBody>
          <a:bodyPr vert="horz" lIns="91440" tIns="45720" rIns="91440" bIns="4572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Myriad Pro"/>
              </a:defRPr>
            </a:pPr>
            <a:r>
              <a:rPr lang="es-US" dirty="0"/>
              <a:t>Alineación preliminar generalmente dentro de las zonas centro/este del corredor (verde)</a:t>
            </a:r>
          </a:p>
          <a:p>
            <a:pPr>
              <a:defRPr>
                <a:effectLst/>
                <a:latin typeface="+mn-lt"/>
              </a:defRPr>
            </a:pPr>
            <a:r>
              <a:rPr lang="es-US" dirty="0"/>
              <a:t>Dos alternativas de alineación en dos áreas:</a:t>
            </a:r>
            <a:r>
              <a:rPr lang="es-US" sz="2400" dirty="0"/>
              <a:t> </a:t>
            </a:r>
            <a:endParaRPr lang="es-US" sz="3600" dirty="0">
              <a:latin typeface="+mn-lt"/>
            </a:endParaRPr>
          </a:p>
          <a:p>
            <a:pPr lvl="1">
              <a:buFont typeface="Courier New" panose="020B0604020202020204" pitchFamily="34" charset="0"/>
              <a:buChar char="o"/>
              <a:defRPr>
                <a:latin typeface="Myriad Pro"/>
              </a:defRPr>
            </a:pPr>
            <a:r>
              <a:rPr lang="es-US" dirty="0"/>
              <a:t>Baseline a Elliot Rd: Alineación occidental (rosa) o oriental (verde)</a:t>
            </a:r>
          </a:p>
          <a:p>
            <a:pPr lvl="1">
              <a:buFont typeface="Courier New" panose="020B0604020202020204" pitchFamily="34" charset="0"/>
              <a:buChar char="o"/>
              <a:defRPr>
                <a:latin typeface="Myriad Pro"/>
              </a:defRPr>
            </a:pPr>
            <a:r>
              <a:rPr lang="es-US" dirty="0"/>
              <a:t>Germann a Ocotillo Rd: Alineación occidental (rosa) o oriental (verde)</a:t>
            </a:r>
          </a:p>
        </p:txBody>
      </p:sp>
      <p:pic>
        <p:nvPicPr>
          <p:cNvPr id="8" name="Picture 7" descr="A map of a route  AI-generated content may be incorrect.">
            <a:extLst>
              <a:ext uri="{FF2B5EF4-FFF2-40B4-BE49-F238E27FC236}">
                <a16:creationId xmlns:a16="http://schemas.microsoft.com/office/drawing/2014/main" id="{81046010-323A-2D2E-038F-5AF6B0F7B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15" y="1031875"/>
            <a:ext cx="2181225" cy="23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D95EC-CEEE-6AD0-FA52-9E94EF2B6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14" y="3429000"/>
            <a:ext cx="2181225" cy="240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00C610-F916-4B3B-9648-ECE16CE01F11}"/>
              </a:ext>
            </a:extLst>
          </p:cNvPr>
          <p:cNvSpPr txBox="1"/>
          <p:nvPr/>
        </p:nvSpPr>
        <p:spPr>
          <a:xfrm>
            <a:off x="6308156" y="761806"/>
            <a:ext cx="133041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000" dirty="0"/>
              <a:t>Alineación Occidental Baseline a Elliot </a:t>
            </a:r>
            <a:endParaRPr lang="es-US" sz="1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EE2038-8008-4357-9217-B3F168C7B4AD}"/>
              </a:ext>
            </a:extLst>
          </p:cNvPr>
          <p:cNvSpPr txBox="1"/>
          <p:nvPr/>
        </p:nvSpPr>
        <p:spPr>
          <a:xfrm>
            <a:off x="7136686" y="3943644"/>
            <a:ext cx="133041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000" dirty="0"/>
              <a:t>Alineación Occidental Germann a Ocotillo</a:t>
            </a:r>
            <a:endParaRPr lang="es-US" sz="1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8E9FA9-2A23-4A12-8CC9-2F78E4AFDCA1}"/>
              </a:ext>
            </a:extLst>
          </p:cNvPr>
          <p:cNvSpPr txBox="1"/>
          <p:nvPr/>
        </p:nvSpPr>
        <p:spPr>
          <a:xfrm>
            <a:off x="8520777" y="1187004"/>
            <a:ext cx="1179403" cy="3231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050" dirty="0"/>
              <a:t>Alineación Central u Oriental</a:t>
            </a:r>
            <a:endParaRPr lang="es-US" sz="105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27E1D3-3ED0-408E-931C-8A903DA2D2CF}"/>
              </a:ext>
            </a:extLst>
          </p:cNvPr>
          <p:cNvSpPr txBox="1"/>
          <p:nvPr/>
        </p:nvSpPr>
        <p:spPr>
          <a:xfrm>
            <a:off x="10195217" y="2583745"/>
            <a:ext cx="541913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Alineación Oriental</a:t>
            </a:r>
            <a:endParaRPr lang="es-US" sz="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F66AEF-F612-4C74-A930-36E00F50B71E}"/>
              </a:ext>
            </a:extLst>
          </p:cNvPr>
          <p:cNvSpPr txBox="1"/>
          <p:nvPr/>
        </p:nvSpPr>
        <p:spPr>
          <a:xfrm>
            <a:off x="10464944" y="4992669"/>
            <a:ext cx="541913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Alineación Oriental</a:t>
            </a:r>
            <a:endParaRPr lang="es-US" sz="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451D33-6D06-469E-8CE2-36E162532A06}"/>
              </a:ext>
            </a:extLst>
          </p:cNvPr>
          <p:cNvSpPr txBox="1"/>
          <p:nvPr/>
        </p:nvSpPr>
        <p:spPr>
          <a:xfrm>
            <a:off x="10142702" y="4287476"/>
            <a:ext cx="54191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Alineación Occidental</a:t>
            </a:r>
          </a:p>
          <a:p>
            <a:pPr algn="ctr"/>
            <a:endParaRPr lang="es-US" sz="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98C91B-0C4A-4BEF-87C2-CCD743760F2F}"/>
              </a:ext>
            </a:extLst>
          </p:cNvPr>
          <p:cNvSpPr txBox="1"/>
          <p:nvPr/>
        </p:nvSpPr>
        <p:spPr>
          <a:xfrm>
            <a:off x="10060816" y="2032440"/>
            <a:ext cx="54191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Alineación Occidental</a:t>
            </a:r>
          </a:p>
          <a:p>
            <a:pPr algn="ctr"/>
            <a:endParaRPr lang="es-US" sz="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74052A-8FA6-4753-9640-A9E533258EE3}"/>
              </a:ext>
            </a:extLst>
          </p:cNvPr>
          <p:cNvSpPr txBox="1"/>
          <p:nvPr/>
        </p:nvSpPr>
        <p:spPr>
          <a:xfrm>
            <a:off x="8156008" y="4992669"/>
            <a:ext cx="66962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Corredor de 1,500 pies</a:t>
            </a:r>
          </a:p>
          <a:p>
            <a:pPr algn="ctr"/>
            <a:endParaRPr lang="es-US" sz="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BCA592-CF72-4B31-8069-7792CF15BF67}"/>
              </a:ext>
            </a:extLst>
          </p:cNvPr>
          <p:cNvSpPr txBox="1"/>
          <p:nvPr/>
        </p:nvSpPr>
        <p:spPr>
          <a:xfrm>
            <a:off x="7736252" y="2945533"/>
            <a:ext cx="730849" cy="3231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050" dirty="0"/>
              <a:t>Zonas de Restricción</a:t>
            </a:r>
            <a:endParaRPr lang="es-US" sz="1050" dirty="0"/>
          </a:p>
        </p:txBody>
      </p:sp>
    </p:spTree>
    <p:extLst>
      <p:ext uri="{BB962C8B-B14F-4D97-AF65-F5344CB8AC3E}">
        <p14:creationId xmlns:p14="http://schemas.microsoft.com/office/powerpoint/2010/main" val="421922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AFB2-083D-747C-ABD8-F0C4DC3D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D585-4A81-8567-1C6B-599FDFE8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600">
                <a:latin typeface="Myriad Pro"/>
              </a:defRPr>
            </a:pPr>
            <a:r>
              <a:rPr lang="es-US" dirty="0"/>
              <a:t>Alineaciones Preliminares: </a:t>
            </a:r>
            <a:br>
              <a:rPr lang="es-US" sz="3600" dirty="0">
                <a:latin typeface="Myriad Pro"/>
              </a:rPr>
            </a:br>
            <a:r>
              <a:rPr lang="es-US" dirty="0"/>
              <a:t>Roberts Road a Arizona Farms Road</a:t>
            </a:r>
            <a:endParaRPr lang="es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AAF939-4842-BB5F-68A5-5505C044B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" y="3056069"/>
            <a:ext cx="34290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BEC1F-8F20-6743-23B5-7F79EAA40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72" y="3056069"/>
            <a:ext cx="34290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79383-2B63-FF72-AAF7-06ED16AD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72" y="3056069"/>
            <a:ext cx="3429000" cy="36576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62954-A7E4-A747-36D5-1AF21ACA55B3}"/>
              </a:ext>
            </a:extLst>
          </p:cNvPr>
          <p:cNvSpPr txBox="1">
            <a:spLocks/>
          </p:cNvSpPr>
          <p:nvPr/>
        </p:nvSpPr>
        <p:spPr>
          <a:xfrm>
            <a:off x="838200" y="1739361"/>
            <a:ext cx="10525361" cy="443760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Myriad Pro"/>
              </a:defRPr>
            </a:pPr>
            <a:r>
              <a:rPr lang="es-US" dirty="0"/>
              <a:t>Tres alternativas preliminares de alineación dentro del corredor:</a:t>
            </a:r>
          </a:p>
          <a:p>
            <a:pPr lvl="1">
              <a:buFont typeface="Courier New" panose="020B0604020202020204" pitchFamily="34" charset="0"/>
              <a:buChar char="o"/>
              <a:defRPr>
                <a:latin typeface="Myriad Pro"/>
              </a:defRPr>
            </a:pPr>
            <a:r>
              <a:rPr lang="es-US" dirty="0"/>
              <a:t>Occidental (rosa), central (verde) y oriental (azul).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457D96-76D7-4DAA-AD72-B3B7E7A7E912}"/>
              </a:ext>
            </a:extLst>
          </p:cNvPr>
          <p:cNvSpPr txBox="1"/>
          <p:nvPr/>
        </p:nvSpPr>
        <p:spPr>
          <a:xfrm>
            <a:off x="2688663" y="3612677"/>
            <a:ext cx="1053777" cy="4154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Alineación Occidental Roberts a Arizona Farms</a:t>
            </a:r>
            <a:endParaRPr lang="es-US" sz="9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941C27-AEFD-44EC-96F0-77ED008FB160}"/>
              </a:ext>
            </a:extLst>
          </p:cNvPr>
          <p:cNvSpPr txBox="1"/>
          <p:nvPr/>
        </p:nvSpPr>
        <p:spPr>
          <a:xfrm>
            <a:off x="6385542" y="5589104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Corredor de 1,500 pies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2AB7DF-8B96-4237-AB19-B7CAB94F1AD2}"/>
              </a:ext>
            </a:extLst>
          </p:cNvPr>
          <p:cNvSpPr txBox="1"/>
          <p:nvPr/>
        </p:nvSpPr>
        <p:spPr>
          <a:xfrm>
            <a:off x="6338407" y="4763824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Zonas de Restricción</a:t>
            </a:r>
            <a:endParaRPr lang="es-US" sz="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89F2F0-4AD8-4D93-AEDC-99E3A8FEA02E}"/>
              </a:ext>
            </a:extLst>
          </p:cNvPr>
          <p:cNvSpPr txBox="1"/>
          <p:nvPr/>
        </p:nvSpPr>
        <p:spPr>
          <a:xfrm>
            <a:off x="6234713" y="3769267"/>
            <a:ext cx="1033354" cy="4154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Alineación Central Roberts a Arizona Farms</a:t>
            </a:r>
            <a:endParaRPr lang="es-US" sz="9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C120D3-4876-46B4-97EF-D8866F70B693}"/>
              </a:ext>
            </a:extLst>
          </p:cNvPr>
          <p:cNvSpPr txBox="1"/>
          <p:nvPr/>
        </p:nvSpPr>
        <p:spPr>
          <a:xfrm>
            <a:off x="9813182" y="3820426"/>
            <a:ext cx="1053777" cy="4154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Alineación Oriental Roberts a Arizona Farms</a:t>
            </a:r>
            <a:endParaRPr lang="es-US" sz="9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9CCF87-57FB-4E02-9CCD-3E8F8BBF1702}"/>
              </a:ext>
            </a:extLst>
          </p:cNvPr>
          <p:cNvSpPr txBox="1"/>
          <p:nvPr/>
        </p:nvSpPr>
        <p:spPr>
          <a:xfrm>
            <a:off x="2795501" y="4740995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Zonas de Restricción</a:t>
            </a:r>
            <a:endParaRPr lang="es-US" sz="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A3C335-4307-4621-A0C1-D814DA0A6627}"/>
              </a:ext>
            </a:extLst>
          </p:cNvPr>
          <p:cNvSpPr txBox="1"/>
          <p:nvPr/>
        </p:nvSpPr>
        <p:spPr>
          <a:xfrm>
            <a:off x="9869743" y="4754060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Zonas de Restricción</a:t>
            </a:r>
            <a:endParaRPr lang="es-US" sz="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EB1B37-ECE8-496A-B613-22B16F002B1E}"/>
              </a:ext>
            </a:extLst>
          </p:cNvPr>
          <p:cNvSpPr txBox="1"/>
          <p:nvPr/>
        </p:nvSpPr>
        <p:spPr>
          <a:xfrm>
            <a:off x="9869744" y="5484847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Corredor de 1,500 pies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AD42BE-7D45-4876-ADA1-29BD5924947B}"/>
              </a:ext>
            </a:extLst>
          </p:cNvPr>
          <p:cNvSpPr txBox="1"/>
          <p:nvPr/>
        </p:nvSpPr>
        <p:spPr>
          <a:xfrm>
            <a:off x="2795501" y="5513128"/>
            <a:ext cx="580867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Corredor de 1,500 pies</a:t>
            </a:r>
          </a:p>
        </p:txBody>
      </p:sp>
    </p:spTree>
    <p:extLst>
      <p:ext uri="{BB962C8B-B14F-4D97-AF65-F5344CB8AC3E}">
        <p14:creationId xmlns:p14="http://schemas.microsoft.com/office/powerpoint/2010/main" val="226902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E7CD3-7ACE-A976-B335-529ADED74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95AEBD-12AC-C494-418D-C977CB4E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99533"/>
            <a:ext cx="3688897" cy="5690130"/>
          </a:xfrm>
        </p:spPr>
        <p:txBody>
          <a:bodyPr/>
          <a:lstStyle/>
          <a:p>
            <a:br>
              <a:rPr lang="es-US" dirty="0"/>
            </a:br>
            <a:r>
              <a:rPr lang="es-US" dirty="0"/>
              <a:t>Alternativas de Construcción Preliminares de Extremo a Extremo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8975-CE08-F552-551F-84FC1759C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1347537"/>
            <a:ext cx="7374456" cy="4842126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>
                <a:latin typeface="+mn-lt"/>
                <a:cs typeface="Arial"/>
              </a:defRPr>
            </a:pPr>
            <a:r>
              <a:rPr lang="es-US" dirty="0"/>
              <a:t>Se desarrollaron tres alternativas</a:t>
            </a:r>
            <a:r>
              <a:rPr lang="es-US" dirty="0">
                <a:solidFill>
                  <a:srgbClr val="FF0000"/>
                </a:solidFill>
              </a:rPr>
              <a:t> </a:t>
            </a:r>
            <a:r>
              <a:rPr lang="es-US" dirty="0"/>
              <a:t>preliminares de extremo a extremo.</a:t>
            </a:r>
          </a:p>
          <a:p>
            <a:pPr>
              <a:defRPr>
                <a:latin typeface="+mn-lt"/>
                <a:cs typeface="Arial"/>
              </a:defRPr>
            </a:pPr>
            <a:r>
              <a:rPr lang="es-US" dirty="0"/>
              <a:t>Se puede perfeccionar a través de una evaluación adicional y aportes del gobierno público, de agencias y tribales a través del proceso de EIS.</a:t>
            </a:r>
          </a:p>
          <a:p>
            <a:pPr>
              <a:defRPr>
                <a:latin typeface="+mn-lt"/>
                <a:cs typeface="Arial"/>
              </a:defRPr>
            </a:pPr>
            <a:r>
              <a:rPr lang="es-US" dirty="0"/>
              <a:t>A medida que avanza el estudio, ADOT puede recomendar un híbrido de estas alternativas de alineación.</a:t>
            </a:r>
          </a:p>
          <a:p>
            <a:endParaRPr lang="es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54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68756-0006-6C4A-A901-CC31C6A4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2902653" cy="5690130"/>
          </a:xfrm>
        </p:spPr>
        <p:txBody>
          <a:bodyPr anchor="ctr">
            <a:normAutofit/>
          </a:bodyPr>
          <a:lstStyle/>
          <a:p>
            <a:pPr>
              <a:defRPr sz="3400"/>
            </a:pPr>
            <a:br>
              <a:rPr lang="es-US" sz="3400" dirty="0"/>
            </a:br>
            <a:r>
              <a:rPr lang="es-US" dirty="0"/>
              <a:t>Alternativas de Construcción Preliminares de Extremo a Extremo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5ED0F0-C20C-96CA-B498-4DDF75B4ED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" r="1" b="3495"/>
          <a:stretch/>
        </p:blipFill>
        <p:spPr>
          <a:xfrm>
            <a:off x="4418885" y="499533"/>
            <a:ext cx="7619309" cy="5507567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4DD7B1-01ED-4B3B-A033-96C9F9415DCA}"/>
              </a:ext>
            </a:extLst>
          </p:cNvPr>
          <p:cNvSpPr txBox="1"/>
          <p:nvPr/>
        </p:nvSpPr>
        <p:spPr>
          <a:xfrm>
            <a:off x="5431863" y="5148542"/>
            <a:ext cx="83696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Occidental Roberts a Arizona Farms</a:t>
            </a:r>
            <a:endParaRPr lang="es-US" sz="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114E0E-E0D9-43DE-8430-F4B915C33AD4}"/>
              </a:ext>
            </a:extLst>
          </p:cNvPr>
          <p:cNvSpPr txBox="1"/>
          <p:nvPr/>
        </p:nvSpPr>
        <p:spPr>
          <a:xfrm>
            <a:off x="7111406" y="5148542"/>
            <a:ext cx="703415" cy="3231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Central Roberts a Arizona Farms</a:t>
            </a:r>
            <a:endParaRPr lang="es-US" sz="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B82D91-8920-4633-9DC2-A43597821B82}"/>
              </a:ext>
            </a:extLst>
          </p:cNvPr>
          <p:cNvSpPr txBox="1"/>
          <p:nvPr/>
        </p:nvSpPr>
        <p:spPr>
          <a:xfrm>
            <a:off x="8671064" y="5148541"/>
            <a:ext cx="836962" cy="3231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Oriental Roberts a Arizona Farms</a:t>
            </a:r>
            <a:endParaRPr lang="es-US" sz="7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FECBC8-ED9C-4170-A168-461E4D952E44}"/>
              </a:ext>
            </a:extLst>
          </p:cNvPr>
          <p:cNvSpPr txBox="1"/>
          <p:nvPr/>
        </p:nvSpPr>
        <p:spPr>
          <a:xfrm>
            <a:off x="8031256" y="1030600"/>
            <a:ext cx="848794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Oriental</a:t>
            </a:r>
          </a:p>
          <a:p>
            <a:pPr algn="ctr"/>
            <a:r>
              <a:rPr lang="es-CO" sz="700" dirty="0"/>
              <a:t>Baseline a Elliot</a:t>
            </a:r>
            <a:endParaRPr lang="es-US" sz="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4D9127-F326-4F28-9267-C7CC48EF5875}"/>
              </a:ext>
            </a:extLst>
          </p:cNvPr>
          <p:cNvSpPr txBox="1"/>
          <p:nvPr/>
        </p:nvSpPr>
        <p:spPr>
          <a:xfrm>
            <a:off x="6477738" y="1040027"/>
            <a:ext cx="848794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Occidental</a:t>
            </a:r>
          </a:p>
          <a:p>
            <a:pPr algn="ctr"/>
            <a:r>
              <a:rPr lang="es-CO" sz="700" dirty="0"/>
              <a:t>Baseline a Elliot</a:t>
            </a:r>
            <a:endParaRPr lang="es-US" sz="7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20AB39-E086-43BF-8600-19E2C4C9681E}"/>
              </a:ext>
            </a:extLst>
          </p:cNvPr>
          <p:cNvSpPr txBox="1"/>
          <p:nvPr/>
        </p:nvSpPr>
        <p:spPr>
          <a:xfrm>
            <a:off x="5284722" y="3236876"/>
            <a:ext cx="919758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Occidental</a:t>
            </a:r>
          </a:p>
          <a:p>
            <a:pPr algn="ctr"/>
            <a:r>
              <a:rPr lang="es-US" sz="700" dirty="0"/>
              <a:t>German a Ocotillo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8353FC-929B-45EF-8DF0-95CC48EADE59}"/>
              </a:ext>
            </a:extLst>
          </p:cNvPr>
          <p:cNvSpPr txBox="1"/>
          <p:nvPr/>
        </p:nvSpPr>
        <p:spPr>
          <a:xfrm>
            <a:off x="8696940" y="3192504"/>
            <a:ext cx="848794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00" dirty="0"/>
              <a:t>Alineación Oriental</a:t>
            </a:r>
          </a:p>
          <a:p>
            <a:pPr algn="ctr"/>
            <a:r>
              <a:rPr lang="es-US" sz="700" dirty="0"/>
              <a:t>German a Ocotillo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A1C224-77E5-4B38-B14D-E658F7C83F51}"/>
              </a:ext>
            </a:extLst>
          </p:cNvPr>
          <p:cNvSpPr txBox="1"/>
          <p:nvPr/>
        </p:nvSpPr>
        <p:spPr>
          <a:xfrm>
            <a:off x="6418633" y="607175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1</a:t>
            </a:r>
            <a:endParaRPr lang="es-US" sz="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D73F4D-65C9-44F4-B3DE-8CD9F7494E72}"/>
              </a:ext>
            </a:extLst>
          </p:cNvPr>
          <p:cNvSpPr txBox="1"/>
          <p:nvPr/>
        </p:nvSpPr>
        <p:spPr>
          <a:xfrm>
            <a:off x="8031256" y="618097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2</a:t>
            </a:r>
            <a:endParaRPr lang="es-US" sz="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38FC07-0604-46A4-BA35-C066A92C01C7}"/>
              </a:ext>
            </a:extLst>
          </p:cNvPr>
          <p:cNvSpPr txBox="1"/>
          <p:nvPr/>
        </p:nvSpPr>
        <p:spPr>
          <a:xfrm>
            <a:off x="9643879" y="607175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3</a:t>
            </a:r>
            <a:endParaRPr lang="es-US" sz="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3B10A53-5C94-4FF8-81F7-92C0CB457BE6}"/>
              </a:ext>
            </a:extLst>
          </p:cNvPr>
          <p:cNvSpPr txBox="1"/>
          <p:nvPr/>
        </p:nvSpPr>
        <p:spPr>
          <a:xfrm>
            <a:off x="10296545" y="1264898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1</a:t>
            </a:r>
            <a:endParaRPr lang="es-US" sz="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06CB36-8A0F-4D49-9063-E1BAD4AC35CA}"/>
              </a:ext>
            </a:extLst>
          </p:cNvPr>
          <p:cNvSpPr txBox="1"/>
          <p:nvPr/>
        </p:nvSpPr>
        <p:spPr>
          <a:xfrm>
            <a:off x="10301856" y="3088247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1</a:t>
            </a:r>
            <a:endParaRPr lang="es-US" sz="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A1C20B-71D1-43FC-81C9-2FEEFE63628A}"/>
              </a:ext>
            </a:extLst>
          </p:cNvPr>
          <p:cNvSpPr txBox="1"/>
          <p:nvPr/>
        </p:nvSpPr>
        <p:spPr>
          <a:xfrm>
            <a:off x="10296545" y="4731364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1</a:t>
            </a:r>
            <a:endParaRPr lang="es-US" sz="8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FD417D8-BE40-4CD5-95E3-DBACEE75CEE3}"/>
              </a:ext>
            </a:extLst>
          </p:cNvPr>
          <p:cNvSpPr txBox="1"/>
          <p:nvPr/>
        </p:nvSpPr>
        <p:spPr>
          <a:xfrm>
            <a:off x="10364269" y="5299437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2</a:t>
            </a:r>
            <a:endParaRPr lang="es-US" sz="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3CB37D-54CE-42A3-866C-A47980FEFB45}"/>
              </a:ext>
            </a:extLst>
          </p:cNvPr>
          <p:cNvSpPr txBox="1"/>
          <p:nvPr/>
        </p:nvSpPr>
        <p:spPr>
          <a:xfrm>
            <a:off x="11456827" y="5187012"/>
            <a:ext cx="57194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3</a:t>
            </a:r>
            <a:endParaRPr lang="es-US" sz="8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D1E8B69-9FCF-41DB-B69D-280DD5A9612F}"/>
              </a:ext>
            </a:extLst>
          </p:cNvPr>
          <p:cNvSpPr txBox="1"/>
          <p:nvPr/>
        </p:nvSpPr>
        <p:spPr>
          <a:xfrm>
            <a:off x="10109049" y="1657608"/>
            <a:ext cx="785583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2 y 3</a:t>
            </a:r>
            <a:endParaRPr lang="es-US" sz="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C79DBE7-6A53-45C4-9591-DE3866006718}"/>
              </a:ext>
            </a:extLst>
          </p:cNvPr>
          <p:cNvSpPr txBox="1"/>
          <p:nvPr/>
        </p:nvSpPr>
        <p:spPr>
          <a:xfrm>
            <a:off x="10309765" y="3587319"/>
            <a:ext cx="785583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800" dirty="0"/>
              <a:t>Alternativa Preliminar 2 y 3</a:t>
            </a:r>
            <a:endParaRPr lang="es-US" sz="800" dirty="0"/>
          </a:p>
        </p:txBody>
      </p:sp>
    </p:spTree>
    <p:extLst>
      <p:ext uri="{BB962C8B-B14F-4D97-AF65-F5344CB8AC3E}">
        <p14:creationId xmlns:p14="http://schemas.microsoft.com/office/powerpoint/2010/main" val="322564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3650-A854-698B-775F-43BF6B71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2E79-7599-2F0C-54F8-D05C8D07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7237" cy="1360199"/>
          </a:xfrm>
        </p:spPr>
        <p:txBody>
          <a:bodyPr>
            <a:normAutofit fontScale="90000"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Conexión </a:t>
            </a:r>
            <a:r>
              <a:rPr lang="es-US" dirty="0">
                <a:solidFill>
                  <a:schemeClr val="bg1"/>
                </a:solidFill>
              </a:rPr>
              <a:t>Alternativa Preliminar a US 60 </a:t>
            </a:r>
            <a:br>
              <a:rPr lang="es-US" dirty="0">
                <a:latin typeface="Myriad Pro"/>
              </a:rPr>
            </a:br>
            <a:r>
              <a:rPr lang="es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267A-FB18-764C-CE13-2612EC604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8727"/>
            <a:ext cx="5033211" cy="4784148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 sz="2200">
                <a:latin typeface="+mn-lt"/>
                <a:ea typeface="Calibri"/>
                <a:cs typeface="Calibri"/>
              </a:defRPr>
            </a:pPr>
            <a:r>
              <a:rPr lang="es-US" dirty="0"/>
              <a:t>Conexión directa entre US 60 y SR 505. </a:t>
            </a:r>
          </a:p>
          <a:p>
            <a:pPr>
              <a:defRPr sz="2200">
                <a:latin typeface="+mn-lt"/>
                <a:ea typeface="Calibri"/>
                <a:cs typeface="Calibri"/>
              </a:defRPr>
            </a:pPr>
            <a:r>
              <a:rPr lang="es-US" dirty="0"/>
              <a:t>Permanecerá la US 60 existente al este de Mountain View Rd (con puntos de acceso y señales de tráfico).</a:t>
            </a:r>
          </a:p>
          <a:p>
            <a:pPr>
              <a:defRPr sz="2200">
                <a:latin typeface="+mn-lt"/>
                <a:ea typeface="Calibri"/>
                <a:cs typeface="Calibri"/>
              </a:defRPr>
            </a:pPr>
            <a:r>
              <a:rPr lang="es-US" dirty="0"/>
              <a:t>Nuevo intercambiador de tráfico y conexión de carreteras en Houston Ave para conectarse a US 60 en Gold Canyon.</a:t>
            </a:r>
          </a:p>
          <a:p>
            <a:pPr>
              <a:defRPr sz="2200">
                <a:latin typeface="+mn-lt"/>
                <a:ea typeface="Calibri"/>
                <a:cs typeface="Calibri"/>
              </a:defRPr>
            </a:pPr>
            <a:r>
              <a:rPr lang="es-US" dirty="0"/>
              <a:t>Conectar la Old West Highway con la actual US 60 en Goldfield Road.</a:t>
            </a:r>
          </a:p>
          <a:p>
            <a:pPr>
              <a:defRPr sz="2200">
                <a:latin typeface="+mn-lt"/>
                <a:ea typeface="Calibri"/>
                <a:cs typeface="Calibri"/>
              </a:defRPr>
            </a:pPr>
            <a:r>
              <a:rPr lang="es-US" dirty="0"/>
              <a:t>El intercambio US 60/Goldfield Road permanecerá.</a:t>
            </a:r>
          </a:p>
        </p:txBody>
      </p:sp>
      <p:pic>
        <p:nvPicPr>
          <p:cNvPr id="6" name="Picture 5" descr="A map of a route  AI-generated content may be incorrect.">
            <a:extLst>
              <a:ext uri="{FF2B5EF4-FFF2-40B4-BE49-F238E27FC236}">
                <a16:creationId xmlns:a16="http://schemas.microsoft.com/office/drawing/2014/main" id="{08BE5941-1E52-64FE-ECDB-069453846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23" y="-18052"/>
            <a:ext cx="5592777" cy="68941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B78CA9-63EF-4DDC-ADDE-08840FDF4FBB}"/>
              </a:ext>
            </a:extLst>
          </p:cNvPr>
          <p:cNvSpPr txBox="1"/>
          <p:nvPr/>
        </p:nvSpPr>
        <p:spPr>
          <a:xfrm>
            <a:off x="10017853" y="299136"/>
            <a:ext cx="18882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CO" sz="1050" dirty="0"/>
              <a:t>Corredor del estudio de 1,500 pies</a:t>
            </a:r>
          </a:p>
          <a:p>
            <a:r>
              <a:rPr lang="es-CO" sz="1050" dirty="0"/>
              <a:t>Conexión Futura a US 60</a:t>
            </a:r>
          </a:p>
          <a:p>
            <a:r>
              <a:rPr lang="es-CO" sz="1050" dirty="0"/>
              <a:t>Alineación Actual de US 60</a:t>
            </a:r>
          </a:p>
          <a:p>
            <a:endParaRPr lang="es-US" sz="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849882-7582-4946-91C3-25CD73704C22}"/>
              </a:ext>
            </a:extLst>
          </p:cNvPr>
          <p:cNvSpPr txBox="1"/>
          <p:nvPr/>
        </p:nvSpPr>
        <p:spPr>
          <a:xfrm>
            <a:off x="6946287" y="3013501"/>
            <a:ext cx="1650959" cy="4154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Intercambio de tráfico para dar conexión a la US 60 actual </a:t>
            </a:r>
          </a:p>
          <a:p>
            <a:pPr algn="ctr"/>
            <a:r>
              <a:rPr lang="es-CO" sz="900" dirty="0"/>
              <a:t>(ubicación por anunciar)</a:t>
            </a:r>
            <a:endParaRPr lang="es-US" sz="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8B2F75-73D6-4DD4-AA4D-EA38B10B25D9}"/>
              </a:ext>
            </a:extLst>
          </p:cNvPr>
          <p:cNvSpPr txBox="1"/>
          <p:nvPr/>
        </p:nvSpPr>
        <p:spPr>
          <a:xfrm>
            <a:off x="9700483" y="1642738"/>
            <a:ext cx="1017793" cy="5539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900" dirty="0"/>
              <a:t>Conexión de la US 60 a Old West Hwy según el DCR anterior</a:t>
            </a:r>
            <a:endParaRPr lang="es-US" sz="500" dirty="0"/>
          </a:p>
        </p:txBody>
      </p:sp>
    </p:spTree>
    <p:extLst>
      <p:ext uri="{BB962C8B-B14F-4D97-AF65-F5344CB8AC3E}">
        <p14:creationId xmlns:p14="http://schemas.microsoft.com/office/powerpoint/2010/main" val="15782223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68E7F4-9A00-F122-C028-C425BDD52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5671"/>
            <a:ext cx="7928429" cy="5028029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El EIS de Nivel 1 anterior identificó posibles ubicaciones de intercambio</a:t>
            </a:r>
          </a:p>
          <a:p>
            <a:pPr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Lista refinada para estudio adicional en EIS de Nivel 2: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Houston</a:t>
            </a:r>
            <a:r>
              <a:rPr lang="es-US" dirty="0">
                <a:effectLst/>
              </a:rPr>
              <a:t> Ave</a:t>
            </a:r>
            <a:endParaRPr lang="es-US" sz="2800" dirty="0"/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Elliott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Ray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SR 24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Germann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Ocotillo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Combs Rd/Riggs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Skyline Dr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Bella Vista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Judd Rd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defRPr sz="2800">
                <a:effectLst/>
                <a:latin typeface="Myriad Pro" panose="020B0503030403020204"/>
                <a:ea typeface="Calibri"/>
                <a:cs typeface="Cordia New"/>
              </a:defRPr>
            </a:pPr>
            <a:r>
              <a:rPr lang="es-US" dirty="0"/>
              <a:t>AZ Farms Rd</a:t>
            </a:r>
            <a:endParaRPr lang="es-US" dirty="0">
              <a:solidFill>
                <a:srgbClr val="FF0000"/>
              </a:solidFill>
              <a:latin typeface="Myriad Pro" panose="020B0503030403020204"/>
              <a:ea typeface="Calibri"/>
              <a:cs typeface="Cordia New"/>
            </a:endParaRPr>
          </a:p>
          <a:p>
            <a:pPr lvl="1">
              <a:lnSpc>
                <a:spcPct val="107000"/>
              </a:lnSpc>
              <a:spcBef>
                <a:spcPts val="600"/>
              </a:spcBef>
              <a:buFont typeface="Courier New" panose="020B0604020202020204" pitchFamily="34" charset="0"/>
              <a:buChar char="o"/>
            </a:pPr>
            <a:endParaRPr lang="es-US" dirty="0">
              <a:solidFill>
                <a:srgbClr val="FF0000"/>
              </a:solidFill>
              <a:latin typeface="Myriad Pro" panose="020B0503030403020204"/>
              <a:ea typeface="Calibri"/>
              <a:cs typeface="Cordia New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s-US" dirty="0">
              <a:latin typeface="Myriad Pro" panose="020B0503030403020204"/>
              <a:ea typeface="Calibri"/>
              <a:cs typeface="Cordia New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9FBFDC-03A6-AE58-D780-9261E0E9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46143" cy="1325563"/>
          </a:xfrm>
        </p:spPr>
        <p:txBody>
          <a:bodyPr>
            <a:normAutofit/>
          </a:bodyPr>
          <a:lstStyle/>
          <a:p>
            <a:r>
              <a:rPr lang="es-US" dirty="0"/>
              <a:t>Intercambios de Tráfico Preliminares</a:t>
            </a:r>
          </a:p>
        </p:txBody>
      </p:sp>
      <p:pic>
        <p:nvPicPr>
          <p:cNvPr id="6" name="Picture 5" descr="A map of a city  AI-generated content may be incorrect.">
            <a:extLst>
              <a:ext uri="{FF2B5EF4-FFF2-40B4-BE49-F238E27FC236}">
                <a16:creationId xmlns:a16="http://schemas.microsoft.com/office/drawing/2014/main" id="{9056DD35-9C89-D8E3-0858-DF0AF4670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0" y="2538186"/>
            <a:ext cx="7476823" cy="43198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F27237-7FC3-43A4-96F0-861D7F2E7307}"/>
              </a:ext>
            </a:extLst>
          </p:cNvPr>
          <p:cNvSpPr txBox="1"/>
          <p:nvPr/>
        </p:nvSpPr>
        <p:spPr>
          <a:xfrm>
            <a:off x="5210666" y="5395779"/>
            <a:ext cx="215873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O" sz="1600" dirty="0"/>
              <a:t>Norte-Sur Segmento 1</a:t>
            </a:r>
          </a:p>
          <a:p>
            <a:endParaRPr lang="es-CO" sz="1400" dirty="0"/>
          </a:p>
          <a:p>
            <a:endParaRPr lang="es-CO" sz="1600" dirty="0"/>
          </a:p>
          <a:p>
            <a:r>
              <a:rPr lang="es-CO" sz="1600" dirty="0"/>
              <a:t>Probables Ubicaciones del Intercambio</a:t>
            </a:r>
            <a:endParaRPr lang="es-US" sz="1600" dirty="0"/>
          </a:p>
        </p:txBody>
      </p:sp>
    </p:spTree>
    <p:extLst>
      <p:ext uri="{BB962C8B-B14F-4D97-AF65-F5344CB8AC3E}">
        <p14:creationId xmlns:p14="http://schemas.microsoft.com/office/powerpoint/2010/main" val="446408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BC5-B5EC-0DC5-95D7-AD8E1B45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US" dirty="0"/>
              <a:t>Otros Estudios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5AD25-FC11-95A1-C648-D76A3C3D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062" y="1825625"/>
            <a:ext cx="9766738" cy="3765878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0" lvl="0" indent="0">
              <a:buNone/>
              <a:defRPr sz="3200" b="1"/>
            </a:pPr>
            <a:r>
              <a:rPr lang="es-US" dirty="0"/>
              <a:t>Asociación de Gobiernos de Maricopa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Estudio de Planificación de Transporte Multimodal en Superstition Vistas.</a:t>
            </a:r>
          </a:p>
          <a:p>
            <a:pPr marL="0" lvl="0" indent="0">
              <a:buNone/>
              <a:defRPr sz="3200" b="1"/>
            </a:pPr>
            <a:r>
              <a:rPr lang="es-US" dirty="0"/>
              <a:t>ADOT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Estudio de la Circunvalación US 60 Gold Canyon y DCR (2015).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Estudio del Corredor Ferroviario de AZ Passenger Nivel 1 EIS (2016).</a:t>
            </a:r>
          </a:p>
          <a:p>
            <a:pPr marL="0" lvl="0" indent="0">
              <a:buNone/>
              <a:defRPr sz="3200" b="1"/>
            </a:pPr>
            <a:r>
              <a:rPr lang="es-US" dirty="0"/>
              <a:t>Condado de Pinal 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Central Arizona Parkway.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Extensión de la Ruta Estatal 24, Ironwood Dr a US 60</a:t>
            </a:r>
          </a:p>
          <a:p>
            <a:endParaRPr lang="es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453AE-E0A8-ED38-0BE6-4F831432F8C1}"/>
              </a:ext>
            </a:extLst>
          </p:cNvPr>
          <p:cNvCxnSpPr>
            <a:cxnSpLocks/>
          </p:cNvCxnSpPr>
          <p:nvPr/>
        </p:nvCxnSpPr>
        <p:spPr>
          <a:xfrm>
            <a:off x="1114097" y="1408386"/>
            <a:ext cx="0" cy="418311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3716C24-4130-829E-ED49-69D3BEF85685}"/>
              </a:ext>
            </a:extLst>
          </p:cNvPr>
          <p:cNvSpPr/>
          <p:nvPr/>
        </p:nvSpPr>
        <p:spPr>
          <a:xfrm>
            <a:off x="966952" y="1825625"/>
            <a:ext cx="294289" cy="294289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1211F5-8A87-CB95-1F4C-1923200B4A32}"/>
              </a:ext>
            </a:extLst>
          </p:cNvPr>
          <p:cNvSpPr/>
          <p:nvPr/>
        </p:nvSpPr>
        <p:spPr>
          <a:xfrm>
            <a:off x="966951" y="2839049"/>
            <a:ext cx="294289" cy="294289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F8217B-463E-332B-6A60-2CB352C6199A}"/>
              </a:ext>
            </a:extLst>
          </p:cNvPr>
          <p:cNvSpPr/>
          <p:nvPr/>
        </p:nvSpPr>
        <p:spPr>
          <a:xfrm>
            <a:off x="961697" y="4191081"/>
            <a:ext cx="294289" cy="294289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24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09C0-7347-5F1D-5784-6BA1B403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US" dirty="0"/>
              <a:t>Estado del Proyecto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80451BF-73FF-7E4F-7629-F0A2E1D8C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958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53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A679-4BA7-1F18-38C7-CF219F10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US" dirty="0"/>
              <a:t>Siguientes pasos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19D5C-185E-9C38-D57F-5C2105F8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0302"/>
            <a:ext cx="12198423" cy="40395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C5D804-0CC0-4753-8E56-7658DD827058}"/>
              </a:ext>
            </a:extLst>
          </p:cNvPr>
          <p:cNvSpPr txBox="1"/>
          <p:nvPr/>
        </p:nvSpPr>
        <p:spPr>
          <a:xfrm>
            <a:off x="3703782" y="1578720"/>
            <a:ext cx="1838036" cy="276999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b="1">
                <a:solidFill>
                  <a:srgbClr val="11424D"/>
                </a:solidFill>
              </a:defRPr>
            </a:pPr>
            <a:r>
              <a:rPr lang="es-US" dirty="0"/>
              <a:t>Estamos aquí </a:t>
            </a:r>
            <a:endParaRPr lang="es-US" b="1" dirty="0">
              <a:solidFill>
                <a:srgbClr val="1142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963578-058C-4F83-9C57-768B95722C1A}"/>
              </a:ext>
            </a:extLst>
          </p:cNvPr>
          <p:cNvSpPr txBox="1"/>
          <p:nvPr/>
        </p:nvSpPr>
        <p:spPr>
          <a:xfrm>
            <a:off x="1648389" y="2439570"/>
            <a:ext cx="1838036" cy="492443"/>
          </a:xfrm>
          <a:prstGeom prst="rect">
            <a:avLst/>
          </a:prstGeom>
          <a:solidFill>
            <a:srgbClr val="11424D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s-US" dirty="0"/>
              <a:t>Recolección de Datos </a:t>
            </a:r>
            <a:endParaRPr lang="es-US" sz="1600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2F612D-9323-4572-A22B-81E9BF6B82CB}"/>
              </a:ext>
            </a:extLst>
          </p:cNvPr>
          <p:cNvSpPr txBox="1"/>
          <p:nvPr/>
        </p:nvSpPr>
        <p:spPr>
          <a:xfrm>
            <a:off x="4068618" y="2259664"/>
            <a:ext cx="1764145" cy="738664"/>
          </a:xfrm>
          <a:prstGeom prst="rect">
            <a:avLst/>
          </a:prstGeom>
          <a:solidFill>
            <a:srgbClr val="125D66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chemeClr val="accent1"/>
                </a:solidFill>
              </a:defRPr>
            </a:pPr>
            <a:r>
              <a:rPr lang="es-US" dirty="0"/>
              <a:t>Desarrollo y Evaluación de Alternativas</a:t>
            </a:r>
            <a:endParaRPr lang="es-US" sz="16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AB4EB2-5BC3-4D7C-9A92-6EC900E93D4D}"/>
              </a:ext>
            </a:extLst>
          </p:cNvPr>
          <p:cNvSpPr txBox="1"/>
          <p:nvPr/>
        </p:nvSpPr>
        <p:spPr>
          <a:xfrm>
            <a:off x="6405719" y="2181637"/>
            <a:ext cx="1851589" cy="861774"/>
          </a:xfrm>
          <a:prstGeom prst="rect">
            <a:avLst/>
          </a:prstGeom>
          <a:solidFill>
            <a:srgbClr val="1B99D5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/>
            </a:pPr>
            <a:r>
              <a:rPr lang="es-US" sz="1400" dirty="0"/>
              <a:t>Proyecto de Estudio Ambiental y Informe de Diseño Conceptual Inicial (DCR)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083DA1-EC49-45E6-89C0-DDB0C4AE98F1}"/>
              </a:ext>
            </a:extLst>
          </p:cNvPr>
          <p:cNvSpPr txBox="1"/>
          <p:nvPr/>
        </p:nvSpPr>
        <p:spPr>
          <a:xfrm>
            <a:off x="8830264" y="2293784"/>
            <a:ext cx="1851589" cy="646331"/>
          </a:xfrm>
          <a:prstGeom prst="rect">
            <a:avLst/>
          </a:prstGeom>
          <a:solidFill>
            <a:srgbClr val="A2C8E2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/>
            </a:pPr>
            <a:r>
              <a:rPr lang="es-US" sz="1400" dirty="0"/>
              <a:t>Estudio Ambiental Final y DCR y Registro de Decisión</a:t>
            </a:r>
            <a:endParaRPr lang="es-US" sz="1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8E1DC5-2C9D-4425-883D-2190EC5844DC}"/>
              </a:ext>
            </a:extLst>
          </p:cNvPr>
          <p:cNvSpPr txBox="1"/>
          <p:nvPr/>
        </p:nvSpPr>
        <p:spPr>
          <a:xfrm>
            <a:off x="7044460" y="3567353"/>
            <a:ext cx="728517" cy="338554"/>
          </a:xfrm>
          <a:prstGeom prst="rect">
            <a:avLst/>
          </a:prstGeom>
          <a:solidFill>
            <a:srgbClr val="1B99D5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400" b="1"/>
            </a:pPr>
            <a:r>
              <a:rPr lang="es-US" sz="1100" dirty="0"/>
              <a:t>Audiencia Pública</a:t>
            </a:r>
            <a:endParaRPr lang="es-US" sz="11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FE00D-DE12-4945-962E-F2E08BC616BB}"/>
              </a:ext>
            </a:extLst>
          </p:cNvPr>
          <p:cNvSpPr txBox="1"/>
          <p:nvPr/>
        </p:nvSpPr>
        <p:spPr>
          <a:xfrm>
            <a:off x="4422836" y="3536575"/>
            <a:ext cx="874643" cy="461665"/>
          </a:xfrm>
          <a:prstGeom prst="rect">
            <a:avLst/>
          </a:prstGeom>
          <a:solidFill>
            <a:srgbClr val="125D66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300" b="1">
                <a:solidFill>
                  <a:schemeClr val="accent1"/>
                </a:solidFill>
              </a:defRPr>
            </a:pPr>
            <a:r>
              <a:rPr lang="es-US" sz="1000" dirty="0"/>
              <a:t>Reuniones Públicas de Información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75D9AB-7211-44D2-87DF-EA8046B57BBC}"/>
              </a:ext>
            </a:extLst>
          </p:cNvPr>
          <p:cNvSpPr txBox="1"/>
          <p:nvPr/>
        </p:nvSpPr>
        <p:spPr>
          <a:xfrm>
            <a:off x="1520687" y="3525384"/>
            <a:ext cx="874643" cy="484748"/>
          </a:xfrm>
          <a:prstGeom prst="rect">
            <a:avLst/>
          </a:prstGeom>
          <a:solidFill>
            <a:srgbClr val="11424D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300" b="1">
                <a:solidFill>
                  <a:schemeClr val="accent1"/>
                </a:solidFill>
              </a:defRPr>
            </a:pPr>
            <a:r>
              <a:rPr lang="es-US" sz="1050" dirty="0"/>
              <a:t>Reuniones Públicas de Información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00DC8F-16F5-4686-854D-8722245D265A}"/>
              </a:ext>
            </a:extLst>
          </p:cNvPr>
          <p:cNvSpPr txBox="1"/>
          <p:nvPr/>
        </p:nvSpPr>
        <p:spPr>
          <a:xfrm>
            <a:off x="9608141" y="4854159"/>
            <a:ext cx="2411990" cy="492443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>
              <a:defRPr sz="1600" b="1">
                <a:solidFill>
                  <a:srgbClr val="11424D"/>
                </a:solidFill>
              </a:defRPr>
            </a:pPr>
            <a:r>
              <a:rPr lang="es-US" dirty="0"/>
              <a:t>Finalización anticipada para el 2027</a:t>
            </a:r>
            <a:endParaRPr lang="es-US" sz="1600" b="1" dirty="0">
              <a:solidFill>
                <a:srgbClr val="11424D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E7F42F-9EA0-4980-AF70-6F86BC1ACC46}"/>
              </a:ext>
            </a:extLst>
          </p:cNvPr>
          <p:cNvSpPr txBox="1"/>
          <p:nvPr/>
        </p:nvSpPr>
        <p:spPr>
          <a:xfrm>
            <a:off x="4045225" y="4394319"/>
            <a:ext cx="1671521" cy="430887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200" b="1">
                <a:solidFill>
                  <a:srgbClr val="11424D"/>
                </a:solidFill>
              </a:defRPr>
            </a:pPr>
            <a:r>
              <a:rPr lang="es-US" sz="1400" dirty="0"/>
              <a:t>Publicación del Aviso de Intención</a:t>
            </a:r>
            <a:endParaRPr lang="es-US" sz="1400" b="1" dirty="0">
              <a:solidFill>
                <a:srgbClr val="11424D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5F978F-7A57-420C-A271-DAA97B9FC9F1}"/>
              </a:ext>
            </a:extLst>
          </p:cNvPr>
          <p:cNvSpPr txBox="1"/>
          <p:nvPr/>
        </p:nvSpPr>
        <p:spPr>
          <a:xfrm>
            <a:off x="3428422" y="4839283"/>
            <a:ext cx="3044535" cy="184666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200" b="1">
                <a:solidFill>
                  <a:srgbClr val="11424D"/>
                </a:solidFill>
              </a:defRPr>
            </a:pPr>
            <a:r>
              <a:rPr lang="es-US" dirty="0"/>
              <a:t>(Comienza el proceso ambiental)</a:t>
            </a:r>
            <a:endParaRPr lang="es-US" sz="1200" b="1" dirty="0">
              <a:solidFill>
                <a:srgbClr val="11424D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930A38-19B3-45B4-8922-DBA05BD5AD41}"/>
              </a:ext>
            </a:extLst>
          </p:cNvPr>
          <p:cNvSpPr txBox="1"/>
          <p:nvPr/>
        </p:nvSpPr>
        <p:spPr>
          <a:xfrm>
            <a:off x="8367570" y="4429021"/>
            <a:ext cx="628647" cy="492443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 sz="1600" b="1">
                <a:solidFill>
                  <a:srgbClr val="11424D"/>
                </a:solidFill>
              </a:defRPr>
            </a:pPr>
            <a:r>
              <a:rPr lang="es-US" dirty="0"/>
              <a:t>Dos años</a:t>
            </a:r>
            <a:endParaRPr lang="es-US" sz="1600" b="1" dirty="0">
              <a:solidFill>
                <a:srgbClr val="114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F812CB-85FF-7FD7-7414-C5CF4571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99533"/>
            <a:ext cx="3436650" cy="5690130"/>
          </a:xfrm>
        </p:spPr>
        <p:txBody>
          <a:bodyPr anchor="ctr">
            <a:normAutofit/>
          </a:bodyPr>
          <a:lstStyle/>
          <a:p>
            <a:r>
              <a:rPr lang="es-US" dirty="0"/>
              <a:t>Propósito </a:t>
            </a:r>
            <a:br>
              <a:rPr lang="es-US" dirty="0"/>
            </a:br>
            <a:r>
              <a:rPr lang="es-US" dirty="0"/>
              <a:t>de la Reunión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08C04F7-B951-6C24-E251-7C4668A0137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4818959"/>
              </p:ext>
            </p:extLst>
          </p:nvPr>
        </p:nvGraphicFramePr>
        <p:xfrm>
          <a:off x="5638800" y="923535"/>
          <a:ext cx="6294099" cy="484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phic 2" descr="Badge 1 outline">
            <a:extLst>
              <a:ext uri="{FF2B5EF4-FFF2-40B4-BE49-F238E27FC236}">
                <a16:creationId xmlns:a16="http://schemas.microsoft.com/office/drawing/2014/main" id="{184AFCD2-2D33-CBE3-3009-BD703521D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4400" y="1347537"/>
            <a:ext cx="914400" cy="914400"/>
          </a:xfrm>
          <a:prstGeom prst="rect">
            <a:avLst/>
          </a:prstGeom>
        </p:spPr>
      </p:pic>
      <p:pic>
        <p:nvPicPr>
          <p:cNvPr id="6" name="Graphic 5" descr="Badge outline">
            <a:extLst>
              <a:ext uri="{FF2B5EF4-FFF2-40B4-BE49-F238E27FC236}">
                <a16:creationId xmlns:a16="http://schemas.microsoft.com/office/drawing/2014/main" id="{B519DD2C-C9A4-7791-CA81-27170D4A0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4400" y="3768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72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98F5-118B-01FD-EBCB-689575C3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3523490" cy="5690130"/>
          </a:xfrm>
        </p:spPr>
        <p:txBody>
          <a:bodyPr/>
          <a:lstStyle/>
          <a:p>
            <a:r>
              <a:rPr lang="es-US" dirty="0"/>
              <a:t>Lo que necesitamos de usted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9266-C649-03AE-4794-8E4FA1487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7" y="499533"/>
            <a:ext cx="7040962" cy="569013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ADOT actualmente está buscando información sobre:</a:t>
            </a:r>
          </a:p>
          <a:p>
            <a:pPr lvl="1">
              <a:defRPr>
                <a:latin typeface="Myriad Pro"/>
              </a:defRPr>
            </a:pPr>
            <a:r>
              <a:rPr lang="es-US" dirty="0"/>
              <a:t>Comentarios o inquietudes sobre el propósito preliminar y la necesidad del estudio</a:t>
            </a:r>
          </a:p>
          <a:p>
            <a:pPr lvl="1">
              <a:defRPr>
                <a:latin typeface="Myriad Pro"/>
              </a:defRPr>
            </a:pPr>
            <a:r>
              <a:rPr lang="es-US" dirty="0"/>
              <a:t>Comentarios o inquietudes sobre la gama preliminar de alternativas para el estudio</a:t>
            </a:r>
          </a:p>
          <a:p>
            <a:pPr lvl="1">
              <a:defRPr>
                <a:latin typeface="Myriad Pro"/>
              </a:defRPr>
            </a:pPr>
            <a:r>
              <a:rPr lang="es-US" dirty="0"/>
              <a:t>Comentarios o inquietudes sobre los intercambios preliminares para el estudio</a:t>
            </a:r>
          </a:p>
          <a:p>
            <a:pPr lvl="1">
              <a:defRPr>
                <a:latin typeface="Myriad Pro"/>
              </a:defRPr>
            </a:pPr>
            <a:r>
              <a:rPr lang="es-US" dirty="0"/>
              <a:t>Comentarios o inquietudes sobre las consideraciones ambientales para el estudio</a:t>
            </a:r>
          </a:p>
          <a:p>
            <a:pPr lvl="1">
              <a:defRPr>
                <a:latin typeface="Myriad Pro"/>
              </a:defRPr>
            </a:pPr>
            <a:r>
              <a:rPr lang="es-US" dirty="0"/>
              <a:t>Comentarios específicos de la ubicación para el estudio</a:t>
            </a:r>
          </a:p>
          <a:p>
            <a:pPr lvl="1"/>
            <a:endParaRPr lang="es-US" dirty="0"/>
          </a:p>
          <a:p>
            <a:pPr lvl="1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01186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A49F-DA23-670F-6450-D215C0AD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99533"/>
            <a:ext cx="3444240" cy="5690130"/>
          </a:xfrm>
        </p:spPr>
        <p:txBody>
          <a:bodyPr anchor="ctr">
            <a:normAutofit/>
          </a:bodyPr>
          <a:lstStyle/>
          <a:p>
            <a:pPr algn="r"/>
            <a:r>
              <a:rPr lang="es-US" dirty="0"/>
              <a:t>Cómo enviar sus comentarios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A947-11B0-6BAD-DFF1-6850CC41B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3718" y="1051252"/>
            <a:ext cx="6928907" cy="5158038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endParaRPr lang="es-US" sz="2400" b="1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endParaRPr lang="es-US" sz="2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>
                <a:effectLst/>
              </a:defRPr>
            </a:pPr>
            <a:br>
              <a:rPr lang="es-US" sz="2400" b="1" dirty="0">
                <a:effectLst/>
              </a:rPr>
            </a:br>
            <a:br>
              <a:rPr lang="es-US" sz="2400" b="1" dirty="0">
                <a:effectLst/>
              </a:rPr>
            </a:br>
            <a:r>
              <a:rPr lang="es-US" b="1" dirty="0"/>
              <a:t>Asista a una de nuestras reuniones públicas (en persona o virtuales) </a:t>
            </a:r>
            <a:br>
              <a:rPr lang="es-US" sz="2400" b="1" dirty="0">
                <a:effectLst/>
              </a:rPr>
            </a:br>
            <a:br>
              <a:rPr lang="es-US" sz="2400" b="1" dirty="0">
                <a:effectLst/>
              </a:rPr>
            </a:br>
            <a:r>
              <a:rPr lang="es-US" sz="2400" b="1" dirty="0">
                <a:effectLst/>
              </a:rPr>
              <a:t>Envíe sus comentarios</a:t>
            </a:r>
            <a:r>
              <a:rPr lang="es-US" b="1" dirty="0"/>
              <a:t> en línea: </a:t>
            </a:r>
            <a:r>
              <a:rPr lang="es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www.northsouth-segment1.com</a:t>
            </a:r>
            <a:r>
              <a:rPr lang="es-US" dirty="0"/>
              <a:t> </a:t>
            </a:r>
            <a:r>
              <a:rPr lang="es-US" b="1" dirty="0"/>
              <a:t>	</a:t>
            </a:r>
            <a:br>
              <a:rPr lang="es-US" sz="2400" b="1" dirty="0">
                <a:effectLst/>
              </a:rPr>
            </a:br>
            <a:endParaRPr lang="es-US" sz="2400" b="1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>
                <a:effectLst/>
              </a:defRPr>
            </a:pPr>
            <a:r>
              <a:rPr lang="es-US" b="1" dirty="0"/>
              <a:t>Correo electrónico: </a:t>
            </a:r>
            <a:r>
              <a:rPr lang="es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info@northsouth-segment1.com</a:t>
            </a:r>
            <a:r>
              <a:rPr lang="es-US" dirty="0"/>
              <a:t> </a:t>
            </a:r>
            <a:r>
              <a:rPr lang="es-US" b="1" dirty="0"/>
              <a:t>	</a:t>
            </a:r>
            <a:br>
              <a:rPr lang="es-US" sz="2400" b="1" dirty="0">
                <a:effectLst/>
              </a:rPr>
            </a:br>
            <a:br>
              <a:rPr lang="es-US" sz="2400" b="1" dirty="0">
                <a:effectLst/>
              </a:rPr>
            </a:br>
            <a:r>
              <a:rPr lang="es-US" b="1" dirty="0"/>
              <a:t>Llame al: </a:t>
            </a:r>
            <a:r>
              <a:rPr lang="es-US" dirty="0"/>
              <a:t>602-474-3990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>
                <a:latin typeface="Myriad Pro"/>
              </a:defRPr>
            </a:pPr>
            <a:r>
              <a:rPr lang="es-US" b="1" dirty="0">
                <a:effectLst/>
              </a:rPr>
              <a:t>	</a:t>
            </a:r>
            <a:br>
              <a:rPr lang="es-US" sz="2400" b="1" dirty="0">
                <a:effectLst/>
                <a:latin typeface="Myriad Pro"/>
              </a:rPr>
            </a:br>
            <a:r>
              <a:rPr lang="es-US" b="1" dirty="0">
                <a:effectLst/>
              </a:rPr>
              <a:t>Correo Postal: </a:t>
            </a:r>
            <a:r>
              <a:rPr lang="es-US" dirty="0">
                <a:effectLst/>
              </a:rPr>
              <a:t>ADOT </a:t>
            </a:r>
            <a:r>
              <a:rPr lang="es-US" dirty="0"/>
              <a:t>NSCS Segment 1 c</a:t>
            </a:r>
            <a:r>
              <a:rPr lang="es-US" dirty="0">
                <a:effectLst/>
              </a:rPr>
              <a:t>/o HDR, Inc.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>
                <a:effectLst/>
              </a:defRPr>
            </a:pPr>
            <a:r>
              <a:rPr lang="es-US" dirty="0"/>
              <a:t>20 E. Thomas Rd., Suite 2500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57200" algn="l"/>
              </a:tabLst>
              <a:defRPr sz="2400">
                <a:effectLst/>
              </a:defRPr>
            </a:pPr>
            <a:r>
              <a:rPr lang="es-US" dirty="0"/>
              <a:t>Phoenix, AZ 85012</a:t>
            </a:r>
            <a:endParaRPr lang="es-US" sz="2400" dirty="0"/>
          </a:p>
        </p:txBody>
      </p:sp>
      <p:pic>
        <p:nvPicPr>
          <p:cNvPr id="5" name="Picture 4" descr="Diagram  Description automatically generated with medium confidence">
            <a:extLst>
              <a:ext uri="{FF2B5EF4-FFF2-40B4-BE49-F238E27FC236}">
                <a16:creationId xmlns:a16="http://schemas.microsoft.com/office/drawing/2014/main" id="{F9ACCFFA-A20E-6B28-A40E-5E1C81AC65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641" r="13636" b="13635"/>
          <a:stretch/>
        </p:blipFill>
        <p:spPr>
          <a:xfrm>
            <a:off x="4464528" y="2292999"/>
            <a:ext cx="619127" cy="592803"/>
          </a:xfrm>
          <a:prstGeom prst="rect">
            <a:avLst/>
          </a:prstGeom>
        </p:spPr>
      </p:pic>
      <p:pic>
        <p:nvPicPr>
          <p:cNvPr id="7" name="Picture 6" descr="A picture containing wrench, tool  Description automatically generated">
            <a:extLst>
              <a:ext uri="{FF2B5EF4-FFF2-40B4-BE49-F238E27FC236}">
                <a16:creationId xmlns:a16="http://schemas.microsoft.com/office/drawing/2014/main" id="{E37BA71E-3F99-462F-AEC3-5465B0E55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0" y="2999075"/>
            <a:ext cx="723902" cy="723902"/>
          </a:xfrm>
          <a:prstGeom prst="rect">
            <a:avLst/>
          </a:prstGeom>
        </p:spPr>
      </p:pic>
      <p:pic>
        <p:nvPicPr>
          <p:cNvPr id="9" name="Picture 8" descr="A picture containing hanger, paper clip, masher  Description automatically generated">
            <a:extLst>
              <a:ext uri="{FF2B5EF4-FFF2-40B4-BE49-F238E27FC236}">
                <a16:creationId xmlns:a16="http://schemas.microsoft.com/office/drawing/2014/main" id="{44E7D276-F97C-6068-47AF-1B108F30B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6" y="4311254"/>
            <a:ext cx="723902" cy="723902"/>
          </a:xfrm>
          <a:prstGeom prst="rect">
            <a:avLst/>
          </a:prstGeom>
        </p:spPr>
      </p:pic>
      <p:pic>
        <p:nvPicPr>
          <p:cNvPr id="11" name="Picture 10" descr="Shape, rectangle  Description automatically generated">
            <a:extLst>
              <a:ext uri="{FF2B5EF4-FFF2-40B4-BE49-F238E27FC236}">
                <a16:creationId xmlns:a16="http://schemas.microsoft.com/office/drawing/2014/main" id="{C03D93EE-464D-766A-B961-2DEEC31FE1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0"/>
          <a:stretch/>
        </p:blipFill>
        <p:spPr>
          <a:xfrm>
            <a:off x="4409785" y="5083046"/>
            <a:ext cx="723902" cy="589544"/>
          </a:xfrm>
          <a:prstGeom prst="rect">
            <a:avLst/>
          </a:prstGeom>
        </p:spPr>
      </p:pic>
      <p:pic>
        <p:nvPicPr>
          <p:cNvPr id="13" name="Picture 12" descr="Icon  Description automatically generated">
            <a:extLst>
              <a:ext uri="{FF2B5EF4-FFF2-40B4-BE49-F238E27FC236}">
                <a16:creationId xmlns:a16="http://schemas.microsoft.com/office/drawing/2014/main" id="{C3D4D37B-9090-8E62-8128-0633E7316E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b="21052"/>
          <a:stretch/>
        </p:blipFill>
        <p:spPr>
          <a:xfrm>
            <a:off x="4433466" y="3836250"/>
            <a:ext cx="723902" cy="4750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ABD433-C6B5-9D8B-51F1-15D417D4D7D0}"/>
              </a:ext>
            </a:extLst>
          </p:cNvPr>
          <p:cNvSpPr txBox="1"/>
          <p:nvPr/>
        </p:nvSpPr>
        <p:spPr>
          <a:xfrm>
            <a:off x="4469240" y="984107"/>
            <a:ext cx="763703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800" b="1"/>
            </a:pPr>
            <a:r>
              <a:rPr lang="es-US" dirty="0"/>
              <a:t>Envíe sus comentarios hasta el </a:t>
            </a:r>
          </a:p>
          <a:p>
            <a:pPr>
              <a:defRPr sz="2800" b="1"/>
            </a:pPr>
            <a:r>
              <a:rPr lang="es-US" dirty="0"/>
              <a:t>10 de junio de 2025.</a:t>
            </a:r>
          </a:p>
        </p:txBody>
      </p:sp>
    </p:spTree>
    <p:extLst>
      <p:ext uri="{BB962C8B-B14F-4D97-AF65-F5344CB8AC3E}">
        <p14:creationId xmlns:p14="http://schemas.microsoft.com/office/powerpoint/2010/main" val="2244666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550B9-F7C6-8464-7655-EFC8D1F4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5" y="817447"/>
            <a:ext cx="6345127" cy="3448299"/>
          </a:xfrm>
        </p:spPr>
        <p:txBody>
          <a:bodyPr/>
          <a:lstStyle/>
          <a:p>
            <a:r>
              <a:rPr lang="es-US" dirty="0"/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41410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550B9-F7C6-8464-7655-EFC8D1F4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5" y="817447"/>
            <a:ext cx="7352503" cy="3448299"/>
          </a:xfrm>
        </p:spPr>
        <p:txBody>
          <a:bodyPr/>
          <a:lstStyle/>
          <a:p>
            <a:r>
              <a:rPr lang="es-US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28116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A781-BE51-317E-588E-B4C7B919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Proceso de Revisión Ambiental de Nivel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8EEE-31F7-767E-7050-0B5045B0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84"/>
            <a:ext cx="10515600" cy="3587203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marL="0" indent="0">
              <a:buNone/>
              <a:defRPr>
                <a:latin typeface="Myriad Pro"/>
              </a:defRPr>
            </a:pPr>
            <a:r>
              <a:rPr lang="es-US" dirty="0"/>
              <a:t>La Ley de Política Ambiental Nacional (NEPA) exige:</a:t>
            </a:r>
          </a:p>
          <a:p>
            <a:r>
              <a:rPr lang="es-US" dirty="0"/>
              <a:t>Que las agencias analicen, divulguen, eviten, minimicen o mitiguen los impactos ambientales adversos para estudios con participación federal.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Que las agencias federales aplicables revisen los impactos y mitigaciones del proyecto propuesto documentados durante el proceso de NEPA.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Que se realicen actividades de participación pública para identificar preocupaciones/controversias públicas y solicitar comentarios públicos sobre los impactos ambientales del proyecto propuesto.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81392-967A-5A1F-A90F-6543908DE0C3}"/>
              </a:ext>
            </a:extLst>
          </p:cNvPr>
          <p:cNvSpPr txBox="1"/>
          <p:nvPr/>
        </p:nvSpPr>
        <p:spPr>
          <a:xfrm>
            <a:off x="630620" y="5175462"/>
            <a:ext cx="10930759" cy="1200329"/>
          </a:xfrm>
          <a:prstGeom prst="rect">
            <a:avLst/>
          </a:prstGeom>
          <a:solidFill>
            <a:srgbClr val="FF9933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2400" b="1"/>
            </a:pPr>
            <a:r>
              <a:rPr lang="es-US" dirty="0"/>
              <a:t>Se elaborará una Declaración de Impacto Ambiental de Nivel 2, en cumplimiento con la NEPA, para evaluar los impactos potenciales del proyecto propuesto.</a:t>
            </a:r>
            <a:endParaRPr lang="es-US" sz="2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127195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F574-F2A3-7EFE-A2A4-A16BC277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3414160" cy="5690130"/>
          </a:xfrm>
        </p:spPr>
        <p:txBody>
          <a:bodyPr anchor="ctr">
            <a:normAutofit/>
          </a:bodyPr>
          <a:lstStyle/>
          <a:p>
            <a:pPr>
              <a:defRPr sz="4100"/>
            </a:pPr>
            <a:r>
              <a:rPr lang="es-US" dirty="0"/>
              <a:t>Divulgación de la NEPA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2627-95AB-885F-F54B-8E8CBA744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6668" y="1347537"/>
            <a:ext cx="6375400" cy="4842126"/>
          </a:xfrm>
        </p:spPr>
        <p:txBody>
          <a:bodyPr>
            <a:normAutofit/>
          </a:bodyPr>
          <a:lstStyle/>
          <a:p>
            <a:pPr marL="0" indent="0">
              <a:buNone/>
              <a:defRPr i="1">
                <a:effectLst/>
              </a:defRPr>
            </a:pPr>
            <a:r>
              <a:rPr lang="es-US" dirty="0"/>
              <a:t>La revisión ambiental, la consulta y otras acciones exigidas por las leyes ambientales federales aplicables para este proyecto están siendo o han sido ejecutadas por ADOT de conformidad con 23 USC 327 y un Memorando de Entendimiento de fecha 16/04/2019 y ejecutado por la FHWA y ADOT.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771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713A0-0D3D-15AE-C432-0C300BD81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4220" y="1357460"/>
            <a:ext cx="7754200" cy="4858614"/>
          </a:xfrm>
        </p:spPr>
        <p:txBody>
          <a:bodyPr vert="horz" lIns="91440" tIns="45720" rIns="91440" bIns="45720" anchor="t"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latin typeface="+mn-lt"/>
                <a:ea typeface="Times New Roman" panose="02020603050405020304" pitchFamily="18" charset="0"/>
                <a:cs typeface="Times New Roman"/>
              </a:defRPr>
            </a:pPr>
            <a:r>
              <a:rPr lang="es-US" dirty="0"/>
              <a:t>En agosto de 2021, ADOT eligió un corredor Norte-Sur de 1,500 pies de ancho a través de un</a:t>
            </a:r>
            <a:r>
              <a:rPr lang="es-US" sz="2800" dirty="0">
                <a:effectLst/>
              </a:rPr>
              <a:t> proceso de Declaración de Impacto Ambiental (EIS)/DCR de Nivel 1</a:t>
            </a:r>
            <a:r>
              <a:rPr lang="es-US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tabLst>
                <a:tab pos="457200" algn="l"/>
              </a:tabLst>
              <a:defRPr sz="2800">
                <a:effectLst/>
                <a:latin typeface="+mn-lt"/>
                <a:ea typeface="Times New Roman" panose="02020603050405020304" pitchFamily="18" charset="0"/>
                <a:cs typeface="Times New Roman"/>
              </a:defRPr>
            </a:pPr>
            <a:r>
              <a:rPr lang="es-US" dirty="0"/>
              <a:t>El corredor se extiende por más de 50 millas entre la US 60 y la Interestatal 10 (I-10).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tabLst>
                <a:tab pos="457200" algn="l"/>
              </a:tabLst>
              <a:defRPr>
                <a:latin typeface="+mn-lt"/>
              </a:defRPr>
            </a:pPr>
            <a:r>
              <a:rPr lang="es-US" dirty="0"/>
              <a:t>El Corredor Norte-Sur de Nivel 1 se dividió en dos segmentos para los análisis de Nivel 2, el Estudio del Segmento 1 y el Estudio del Segmento 2.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A1079-954B-3832-D70F-0B5CA187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20" y="156040"/>
            <a:ext cx="7876179" cy="1116579"/>
          </a:xfrm>
        </p:spPr>
        <p:txBody>
          <a:bodyPr anchor="ctr">
            <a:normAutofit fontScale="90000"/>
          </a:bodyPr>
          <a:lstStyle/>
          <a:p>
            <a:pPr>
              <a:defRPr>
                <a:solidFill>
                  <a:schemeClr val="bg1"/>
                </a:solidFill>
                <a:latin typeface="Myriad Pro"/>
              </a:defRPr>
            </a:pPr>
            <a:r>
              <a:rPr lang="es-US" dirty="0"/>
              <a:t>Antecedentes del Corredor </a:t>
            </a:r>
            <a:br>
              <a:rPr lang="es-US" dirty="0"/>
            </a:br>
            <a:r>
              <a:rPr lang="es-US" dirty="0"/>
              <a:t>Norte-Sur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F6F94-C320-CB2F-4D58-0392DC3C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868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17B840-3389-4434-AC57-A9A8CDBEC44F}"/>
              </a:ext>
            </a:extLst>
          </p:cNvPr>
          <p:cNvSpPr txBox="1"/>
          <p:nvPr/>
        </p:nvSpPr>
        <p:spPr>
          <a:xfrm>
            <a:off x="566484" y="6019031"/>
            <a:ext cx="2065880" cy="692497"/>
          </a:xfrm>
          <a:prstGeom prst="rect">
            <a:avLst/>
          </a:prstGeom>
          <a:solidFill>
            <a:srgbClr val="FFFEFC"/>
          </a:solidFill>
        </p:spPr>
        <p:txBody>
          <a:bodyPr wrap="square" lIns="0" tIns="0" rIns="0" bIns="0">
            <a:spAutoFit/>
          </a:bodyPr>
          <a:lstStyle/>
          <a:p>
            <a:pPr>
              <a:defRPr sz="1000"/>
            </a:pPr>
            <a:r>
              <a:rPr lang="es-US" sz="800" dirty="0"/>
              <a:t>Norte-Sur Segmento 1</a:t>
            </a:r>
            <a:br>
              <a:rPr lang="es-US" sz="800" dirty="0"/>
            </a:br>
            <a:r>
              <a:rPr lang="es-US" sz="800" dirty="0"/>
              <a:t>US 60 a Arizona Farms Road</a:t>
            </a:r>
          </a:p>
          <a:p>
            <a:pPr>
              <a:defRPr sz="1000"/>
            </a:pPr>
            <a:endParaRPr lang="es-US" sz="500" dirty="0"/>
          </a:p>
          <a:p>
            <a:pPr>
              <a:defRPr sz="1000"/>
            </a:pPr>
            <a:endParaRPr lang="es-US" sz="800" dirty="0"/>
          </a:p>
          <a:p>
            <a:pPr>
              <a:defRPr sz="1000"/>
            </a:pPr>
            <a:r>
              <a:rPr lang="es-US" sz="800" dirty="0"/>
              <a:t>Norte-Sur Segmento 2 (estudio separado)</a:t>
            </a:r>
          </a:p>
          <a:p>
            <a:pPr>
              <a:defRPr sz="1000"/>
            </a:pPr>
            <a:r>
              <a:rPr lang="es-US" sz="800" dirty="0"/>
              <a:t>Arizona Farms Road a I-10 cerca de Eloy</a:t>
            </a:r>
          </a:p>
        </p:txBody>
      </p:sp>
    </p:spTree>
    <p:extLst>
      <p:ext uri="{BB962C8B-B14F-4D97-AF65-F5344CB8AC3E}">
        <p14:creationId xmlns:p14="http://schemas.microsoft.com/office/powerpoint/2010/main" val="13236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14A05C-576E-80E5-D638-154320A6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533"/>
            <a:ext cx="3122612" cy="5690130"/>
          </a:xfrm>
        </p:spPr>
        <p:txBody>
          <a:bodyPr anchor="ctr">
            <a:normAutofit/>
          </a:bodyPr>
          <a:lstStyle/>
          <a:p>
            <a:r>
              <a:rPr lang="es-US" dirty="0"/>
              <a:t>Estudios de Nivel 1 vs. Estudios de Nivel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1DC99-D130-14BB-66A0-7E9C30EAA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9" y="429768"/>
            <a:ext cx="7641357" cy="5998464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896F80-72E9-4FBD-913B-37F291C03AA2}"/>
              </a:ext>
            </a:extLst>
          </p:cNvPr>
          <p:cNvSpPr txBox="1"/>
          <p:nvPr/>
        </p:nvSpPr>
        <p:spPr>
          <a:xfrm>
            <a:off x="4486207" y="507231"/>
            <a:ext cx="1829752" cy="276999"/>
          </a:xfrm>
          <a:prstGeom prst="rect">
            <a:avLst/>
          </a:prstGeom>
          <a:solidFill>
            <a:srgbClr val="64512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</a:rPr>
              <a:t>EIS de Nivel 1</a:t>
            </a:r>
            <a:endParaRPr lang="es-US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5B368A-3DF2-41CB-8533-DCE97DD891D9}"/>
              </a:ext>
            </a:extLst>
          </p:cNvPr>
          <p:cNvSpPr txBox="1"/>
          <p:nvPr/>
        </p:nvSpPr>
        <p:spPr>
          <a:xfrm>
            <a:off x="8265956" y="497559"/>
            <a:ext cx="1829752" cy="276999"/>
          </a:xfrm>
          <a:prstGeom prst="rect">
            <a:avLst/>
          </a:prstGeom>
          <a:solidFill>
            <a:srgbClr val="64512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CO" b="1" dirty="0">
                <a:solidFill>
                  <a:schemeClr val="accent1"/>
                </a:solidFill>
              </a:rPr>
              <a:t>EIS de Nivel 2</a:t>
            </a:r>
            <a:endParaRPr lang="es-US" b="1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052E88-2A57-42A8-9A64-E9F1B49BF894}"/>
              </a:ext>
            </a:extLst>
          </p:cNvPr>
          <p:cNvSpPr txBox="1"/>
          <p:nvPr/>
        </p:nvSpPr>
        <p:spPr>
          <a:xfrm>
            <a:off x="4486207" y="3995678"/>
            <a:ext cx="3667979" cy="2308324"/>
          </a:xfrm>
          <a:prstGeom prst="rect">
            <a:avLst/>
          </a:prstGeom>
          <a:solidFill>
            <a:srgbClr val="F5E8DD"/>
          </a:solidFill>
        </p:spPr>
        <p:txBody>
          <a:bodyPr wrap="square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US" sz="1800" b="0" i="0" u="none" strike="noStrike" kern="1200" dirty="0">
                <a:solidFill>
                  <a:srgbClr val="6E99A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Evaluar corredores amplios en múltiples ubicaciones, dentro de los cuales se podría ubicar una nueva instalación de transporte. </a:t>
            </a:r>
            <a:r>
              <a:rPr lang="es-US" b="1" dirty="0">
                <a:solidFill>
                  <a:srgbClr val="6E99AF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Resultado: </a:t>
            </a:r>
            <a:r>
              <a:rPr lang="es-US" sz="1800" b="1" i="0" u="none" strike="noStrike" kern="1200" dirty="0">
                <a:solidFill>
                  <a:srgbClr val="000000"/>
                </a:solidFill>
                <a:effectLst/>
                <a:latin typeface="Myriad Pro" panose="020B0503030403020204" pitchFamily="34" charset="0"/>
                <a:ea typeface="DengXian" panose="02010600030101010101" pitchFamily="2" charset="-122"/>
                <a:cs typeface="Cordia New" panose="020B0502040204020203" pitchFamily="34" charset="-34"/>
              </a:rPr>
              <a:t>Elegir un solo corredor (1,500 pies de ancho), dentro del cual se identificaría una alineación durante el Nivel 2.</a:t>
            </a:r>
            <a:endParaRPr lang="es-US" sz="14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9F0595-CCCD-4203-B2F2-D9EA0C871E06}"/>
              </a:ext>
            </a:extLst>
          </p:cNvPr>
          <p:cNvSpPr txBox="1"/>
          <p:nvPr/>
        </p:nvSpPr>
        <p:spPr>
          <a:xfrm>
            <a:off x="8271145" y="4042690"/>
            <a:ext cx="3667979" cy="2308324"/>
          </a:xfrm>
          <a:prstGeom prst="rect">
            <a:avLst/>
          </a:prstGeom>
          <a:solidFill>
            <a:srgbClr val="F5E8DD"/>
          </a:solidFill>
        </p:spPr>
        <p:txBody>
          <a:bodyPr wrap="square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kern="1200" dirty="0">
                <a:solidFill>
                  <a:srgbClr val="6E99A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Evaluar los conceptos de diseño para alineaciones específicas dentro del corredor, de aproximadamente 400 pies de ancho para una alineación típica de autopista.</a:t>
            </a:r>
            <a:r>
              <a:rPr lang="es-US" sz="1800" b="0" i="0" u="none" strike="noStrike" kern="1200" dirty="0">
                <a:solidFill>
                  <a:srgbClr val="6E99AF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</a:rPr>
              <a:t> </a:t>
            </a:r>
            <a:r>
              <a:rPr lang="es-US" b="1" dirty="0">
                <a:solidFill>
                  <a:srgbClr val="6E99AF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Resultado: </a:t>
            </a:r>
            <a:r>
              <a:rPr lang="es-ES" sz="1800" b="1" i="0" u="none" strike="noStrike" kern="1200" dirty="0">
                <a:solidFill>
                  <a:srgbClr val="000000"/>
                </a:solidFill>
                <a:effectLst/>
                <a:latin typeface="Myriad Pro" panose="020B0503030403020204" pitchFamily="34" charset="0"/>
                <a:ea typeface="DengXian" panose="02010600030101010101" pitchFamily="2" charset="-122"/>
                <a:cs typeface="Cordia New" panose="020B0502040204020203" pitchFamily="34" charset="-34"/>
              </a:rPr>
              <a:t>Elegir una sola alineación y habilitar los permisos para esa alineación.</a:t>
            </a:r>
            <a:endParaRPr lang="es-US" sz="14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35D54E-230D-4864-9BA4-785B8FE8C012}"/>
              </a:ext>
            </a:extLst>
          </p:cNvPr>
          <p:cNvSpPr txBox="1"/>
          <p:nvPr/>
        </p:nvSpPr>
        <p:spPr>
          <a:xfrm>
            <a:off x="8677391" y="874186"/>
            <a:ext cx="1608823" cy="215444"/>
          </a:xfrm>
          <a:prstGeom prst="rect">
            <a:avLst/>
          </a:prstGeom>
          <a:solidFill>
            <a:srgbClr val="E2E2E3"/>
          </a:solidFill>
        </p:spPr>
        <p:txBody>
          <a:bodyPr wrap="square" lIns="0" tIns="0" rIns="0" bIns="0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CO" sz="7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US" sz="7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D13D32-37F0-48D2-8CFD-3236FD22F567}"/>
              </a:ext>
            </a:extLst>
          </p:cNvPr>
          <p:cNvSpPr txBox="1"/>
          <p:nvPr/>
        </p:nvSpPr>
        <p:spPr>
          <a:xfrm>
            <a:off x="8327028" y="874186"/>
            <a:ext cx="1608823" cy="846386"/>
          </a:xfrm>
          <a:prstGeom prst="rect">
            <a:avLst/>
          </a:prstGeom>
          <a:solidFill>
            <a:srgbClr val="E2E2E3"/>
          </a:solidFill>
        </p:spPr>
        <p:txBody>
          <a:bodyPr wrap="square" lIns="0" tIns="0" rIns="0" bIns="0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i="0" u="none" strike="noStrike" kern="1200" dirty="0">
                <a:solidFill>
                  <a:srgbClr val="000000"/>
                </a:solidFill>
                <a:effectLst/>
                <a:latin typeface="Myriad Pro" panose="020B0503030403020204" pitchFamily="34" charset="0"/>
                <a:ea typeface="DengXian" panose="02010600030101010101" pitchFamily="2" charset="-122"/>
                <a:cs typeface="Cordia New" panose="020B0502040204020203" pitchFamily="34" charset="-34"/>
              </a:rPr>
              <a:t>La alineación y la anchura se han perfeccionado para minimizar el impacto. </a:t>
            </a:r>
          </a:p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s-US" sz="700" b="1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94CEAE-CB04-46B9-8F22-469DDE6BEB47}"/>
              </a:ext>
            </a:extLst>
          </p:cNvPr>
          <p:cNvSpPr txBox="1"/>
          <p:nvPr/>
        </p:nvSpPr>
        <p:spPr>
          <a:xfrm rot="2599895">
            <a:off x="5697736" y="2331863"/>
            <a:ext cx="1833514" cy="1538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1000" b="1" i="0" u="none" strike="noStrike" kern="1200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DengXian" panose="02010600030101010101" pitchFamily="2" charset="-122"/>
                <a:cs typeface="Cordia New" panose="020B0502040204020203" pitchFamily="34" charset="-34"/>
              </a:rPr>
              <a:t>Ancho del Corredor (1,500 pies)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5CEF24-353E-4E58-A8F3-3F1FBA0514D2}"/>
              </a:ext>
            </a:extLst>
          </p:cNvPr>
          <p:cNvSpPr txBox="1"/>
          <p:nvPr/>
        </p:nvSpPr>
        <p:spPr>
          <a:xfrm rot="2599895">
            <a:off x="9507737" y="2582589"/>
            <a:ext cx="1833514" cy="1538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1000" b="1" i="0" u="none" strike="noStrike" kern="1200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DengXian" panose="02010600030101010101" pitchFamily="2" charset="-122"/>
                <a:cs typeface="Cordia New" panose="020B0502040204020203" pitchFamily="34" charset="-34"/>
              </a:rPr>
              <a:t>Ancho del Corredor (1,500 pies)</a:t>
            </a:r>
          </a:p>
        </p:txBody>
      </p:sp>
    </p:spTree>
    <p:extLst>
      <p:ext uri="{BB962C8B-B14F-4D97-AF65-F5344CB8AC3E}">
        <p14:creationId xmlns:p14="http://schemas.microsoft.com/office/powerpoint/2010/main" val="359022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D41B98-237D-9FDD-E441-21BE23DC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8684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0F763-99A8-DD92-9CF3-96C174D52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52769" y="1308180"/>
            <a:ext cx="3572975" cy="4889342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defRPr>
                <a:latin typeface="Myriad Pro"/>
              </a:defRPr>
            </a:pPr>
            <a:r>
              <a:rPr lang="es-US" dirty="0"/>
              <a:t>El estudio del Segmento 1 se extiende desde la US 60 hasta la Arizona </a:t>
            </a:r>
            <a:r>
              <a:rPr lang="es-US" dirty="0" err="1"/>
              <a:t>Farms</a:t>
            </a:r>
            <a:r>
              <a:rPr lang="es-US" dirty="0"/>
              <a:t> Road</a:t>
            </a:r>
          </a:p>
          <a:p>
            <a:pPr>
              <a:defRPr>
                <a:latin typeface="Myriad Pro"/>
              </a:defRPr>
            </a:pPr>
            <a:r>
              <a:rPr lang="es-US" dirty="0"/>
              <a:t>Tiene aproximadamente 20 millas de longitud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46001-A3D9-8022-EFFF-A4B2AD55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770" y="271554"/>
            <a:ext cx="3840480" cy="770004"/>
          </a:xfrm>
        </p:spPr>
        <p:txBody>
          <a:bodyPr anchor="ctr">
            <a:normAutofit fontScale="90000"/>
          </a:bodyPr>
          <a:lstStyle/>
          <a:p>
            <a:r>
              <a:rPr lang="es-US" dirty="0"/>
              <a:t>Área de Estudio</a:t>
            </a:r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2F7E37A9-D59A-5C3B-ED09-FA0286C4C79E}"/>
              </a:ext>
            </a:extLst>
          </p:cNvPr>
          <p:cNvSpPr/>
          <p:nvPr/>
        </p:nvSpPr>
        <p:spPr>
          <a:xfrm>
            <a:off x="1333500" y="152400"/>
            <a:ext cx="1733550" cy="2390775"/>
          </a:xfrm>
          <a:prstGeom prst="bracketPair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97CE3-7BB0-BF7A-CBB4-1FB9B1189C8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67050" y="1347788"/>
            <a:ext cx="939587" cy="175736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2E9B7B1-5763-DCBC-78BE-68E0E4422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0" y="1597794"/>
            <a:ext cx="4235460" cy="350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EF3A795-6EE9-4305-88B6-3643F7FAD5BC}"/>
              </a:ext>
            </a:extLst>
          </p:cNvPr>
          <p:cNvSpPr txBox="1"/>
          <p:nvPr/>
        </p:nvSpPr>
        <p:spPr>
          <a:xfrm>
            <a:off x="557248" y="6016186"/>
            <a:ext cx="2065880" cy="569387"/>
          </a:xfrm>
          <a:prstGeom prst="rect">
            <a:avLst/>
          </a:prstGeom>
          <a:solidFill>
            <a:srgbClr val="FFFEFC"/>
          </a:solidFill>
        </p:spPr>
        <p:txBody>
          <a:bodyPr wrap="square" lIns="0" tIns="0" rIns="0" bIns="0">
            <a:spAutoFit/>
          </a:bodyPr>
          <a:lstStyle/>
          <a:p>
            <a:pPr>
              <a:defRPr sz="1000"/>
            </a:pPr>
            <a:r>
              <a:rPr lang="es-US" sz="800" dirty="0"/>
              <a:t>Norte Sur Segmento 1</a:t>
            </a:r>
          </a:p>
          <a:p>
            <a:pPr>
              <a:defRPr sz="1000"/>
            </a:pPr>
            <a:r>
              <a:rPr lang="es-US" sz="800" dirty="0"/>
              <a:t>US 60 a Arizona Farms Road</a:t>
            </a:r>
          </a:p>
          <a:p>
            <a:pPr>
              <a:defRPr sz="1000"/>
            </a:pPr>
            <a:endParaRPr lang="es-US" sz="500" dirty="0"/>
          </a:p>
          <a:p>
            <a:pPr>
              <a:defRPr sz="1000"/>
            </a:pPr>
            <a:r>
              <a:rPr lang="es-US" sz="800" dirty="0"/>
              <a:t>Norte Sur Segmento 2 (estudio separado)</a:t>
            </a:r>
          </a:p>
          <a:p>
            <a:pPr>
              <a:defRPr sz="1000"/>
            </a:pPr>
            <a:r>
              <a:rPr lang="es-US" sz="800" dirty="0"/>
              <a:t>Arizona Farms Road a I-10 cerca de Eloy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9A6DB9-E3A9-4CBC-8079-1372998294B7}"/>
              </a:ext>
            </a:extLst>
          </p:cNvPr>
          <p:cNvSpPr txBox="1"/>
          <p:nvPr/>
        </p:nvSpPr>
        <p:spPr>
          <a:xfrm>
            <a:off x="4616630" y="4635245"/>
            <a:ext cx="1229989" cy="153888"/>
          </a:xfrm>
          <a:prstGeom prst="rect">
            <a:avLst/>
          </a:prstGeom>
          <a:solidFill>
            <a:srgbClr val="FFFEFC"/>
          </a:solidFill>
        </p:spPr>
        <p:txBody>
          <a:bodyPr wrap="square" lIns="0" tIns="0" rIns="0" bIns="0">
            <a:spAutoFit/>
          </a:bodyPr>
          <a:lstStyle/>
          <a:p>
            <a:pPr>
              <a:defRPr sz="1000"/>
            </a:pPr>
            <a:r>
              <a:rPr lang="es-US" sz="1000" dirty="0"/>
              <a:t>Segmento Norte – Sur</a:t>
            </a:r>
          </a:p>
        </p:txBody>
      </p:sp>
    </p:spTree>
    <p:extLst>
      <p:ext uri="{BB962C8B-B14F-4D97-AF65-F5344CB8AC3E}">
        <p14:creationId xmlns:p14="http://schemas.microsoft.com/office/powerpoint/2010/main" val="83948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9FB9-954D-4AA0-74B2-3441024B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US" dirty="0"/>
              <a:t>Objetivos del Estudio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0D2E5-6962-391C-709B-28E896F3B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588" y="1825625"/>
            <a:ext cx="5033211" cy="4351338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0" marR="0">
              <a:spcAft>
                <a:spcPts val="800"/>
              </a:spcAft>
              <a:buNone/>
              <a:defRPr b="1" kern="100">
                <a:effectLst/>
                <a:latin typeface="Myriad Pro"/>
              </a:defRPr>
            </a:pPr>
            <a:r>
              <a:rPr lang="es-US" dirty="0"/>
              <a:t>En última instancia, el estudio:</a:t>
            </a:r>
            <a:endParaRPr lang="es-US" b="1" dirty="0">
              <a:effectLst/>
              <a:latin typeface="Myriad Pro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 kern="100">
                <a:effectLst/>
                <a:latin typeface="Myriad Pro"/>
              </a:defRPr>
            </a:pPr>
            <a:r>
              <a:rPr lang="es-US" dirty="0"/>
              <a:t>Recomendará una alternativa preferida para la alineación del proyecto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 kern="100">
                <a:latin typeface="Myriad Pro"/>
              </a:defRPr>
            </a:pPr>
            <a:r>
              <a:rPr lang="es-US" dirty="0">
                <a:effectLst/>
              </a:rPr>
              <a:t>Desarrollará y distribuirá para su revisión pública y comentar un Proyecto de EIS y DCR de Nivel 2 que identifique la Alternativa de Construcción Preferida, que se comparará con la Alternativa de No Construcción, o no hacer nada</a:t>
            </a:r>
            <a:endParaRPr lang="es-US" sz="2400" dirty="0">
              <a:effectLst/>
              <a:latin typeface="Myriad Pro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 kern="100">
                <a:effectLst/>
                <a:latin typeface="Myriad Pro"/>
              </a:defRPr>
            </a:pPr>
            <a:r>
              <a:rPr lang="es-US" dirty="0"/>
              <a:t>Preparará un documento final de la EIS y DCR y un Registro de la Decisión que identifique la Alternativa Seleccionada</a:t>
            </a:r>
            <a:endParaRPr lang="es-US" sz="2400" dirty="0">
              <a:effectLst/>
              <a:latin typeface="Myriad Pro"/>
            </a:endParaRPr>
          </a:p>
          <a:p>
            <a:endParaRPr lang="es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4774C-4423-DD72-1F20-5A0AD7A13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anchor="t">
            <a:normAutofit fontScale="92500" lnSpcReduction="20000"/>
          </a:bodyPr>
          <a:lstStyle/>
          <a:p>
            <a:pPr lvl="0">
              <a:defRPr b="1">
                <a:solidFill>
                  <a:schemeClr val="tx1"/>
                </a:solidFill>
              </a:defRPr>
            </a:pPr>
            <a:r>
              <a:rPr lang="es-US" dirty="0"/>
              <a:t>La fase actual del estudio:</a:t>
            </a:r>
            <a:endParaRPr lang="es-US" dirty="0">
              <a:solidFill>
                <a:schemeClr val="tx1"/>
              </a:solidFill>
            </a:endParaRPr>
          </a:p>
          <a:p>
            <a:pPr lvl="1">
              <a:defRPr>
                <a:latin typeface="+mn-lt"/>
              </a:defRPr>
            </a:pPr>
            <a:r>
              <a:rPr lang="es-US" dirty="0"/>
              <a:t>Refinará el propósito y la necesidad del proyecto propuesto</a:t>
            </a:r>
          </a:p>
          <a:p>
            <a:pPr lvl="1">
              <a:defRPr>
                <a:solidFill>
                  <a:schemeClr val="tx1"/>
                </a:solidFill>
                <a:latin typeface="+mn-lt"/>
              </a:defRPr>
            </a:pPr>
            <a:r>
              <a:rPr lang="es-US" dirty="0"/>
              <a:t>Desarrollará una gama preliminar de alternativas para posibles alineaciones de autopistas de 400 pies de ancho dentro del corredor de 1,500 pies establecido en la EIS de Nivel 1</a:t>
            </a:r>
          </a:p>
          <a:p>
            <a:pPr lvl="1" rtl="0">
              <a:defRPr>
                <a:solidFill>
                  <a:schemeClr val="tx1"/>
                </a:solidFill>
                <a:latin typeface="+mn-lt"/>
              </a:defRPr>
            </a:pPr>
            <a:r>
              <a:rPr lang="es-US" dirty="0"/>
              <a:t>Revisará los posibles intercambios que se encuentran en el Nivel 1 para informar los conceptos iniciales de diseño de intercambio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6397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th-South">
      <a:dk1>
        <a:sysClr val="windowText" lastClr="000000"/>
      </a:dk1>
      <a:lt1>
        <a:srgbClr val="0A424C"/>
      </a:lt1>
      <a:dk2>
        <a:srgbClr val="005C66"/>
      </a:dk2>
      <a:lt2>
        <a:srgbClr val="0099DD"/>
      </a:lt2>
      <a:accent1>
        <a:srgbClr val="FFFFFF"/>
      </a:accent1>
      <a:accent2>
        <a:srgbClr val="FF9933"/>
      </a:accent2>
      <a:accent3>
        <a:srgbClr val="A5A5A5"/>
      </a:accent3>
      <a:accent4>
        <a:srgbClr val="FDBE4A"/>
      </a:accent4>
      <a:accent5>
        <a:srgbClr val="A2C7E0"/>
      </a:accent5>
      <a:accent6>
        <a:srgbClr val="F9F1C2"/>
      </a:accent6>
      <a:hlink>
        <a:srgbClr val="65511F"/>
      </a:hlink>
      <a:folHlink>
        <a:srgbClr val="954F72"/>
      </a:folHlink>
    </a:clrScheme>
    <a:fontScheme name="North-South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418_NorthSouthCorridor_PptTemplate.pptx" id="{C66B5236-C57B-4508-933B-475875A2E67B}" vid="{C5FA1550-0A06-4098-8893-E5B472066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8ceb5e-20b4-4993-8d46-e7405e4fbe1a">
      <Terms xmlns="http://schemas.microsoft.com/office/infopath/2007/PartnerControls"/>
    </lcf76f155ced4ddcb4097134ff3c332f>
    <TaxCatchAll xmlns="575e7974-2731-439f-adeb-6f4ce58a78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B21286F32714AA86F1212B6C0BA9C" ma:contentTypeVersion="15" ma:contentTypeDescription="Create a new document." ma:contentTypeScope="" ma:versionID="c9c063a38d36663520df8223eca32e07">
  <xsd:schema xmlns:xsd="http://www.w3.org/2001/XMLSchema" xmlns:xs="http://www.w3.org/2001/XMLSchema" xmlns:p="http://schemas.microsoft.com/office/2006/metadata/properties" xmlns:ns2="575e7974-2731-439f-adeb-6f4ce58a7837" xmlns:ns3="c98ceb5e-20b4-4993-8d46-e7405e4fbe1a" targetNamespace="http://schemas.microsoft.com/office/2006/metadata/properties" ma:root="true" ma:fieldsID="503ca36f4dc992d6b24d3b7b5fd90ddd" ns2:_="" ns3:_="">
    <xsd:import namespace="575e7974-2731-439f-adeb-6f4ce58a7837"/>
    <xsd:import namespace="c98ceb5e-20b4-4993-8d46-e7405e4fbe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e7974-2731-439f-adeb-6f4ce58a78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b0f89c9-971a-484e-b09b-df77dcc670e8}" ma:internalName="TaxCatchAll" ma:showField="CatchAllData" ma:web="575e7974-2731-439f-adeb-6f4ce58a7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ceb5e-20b4-4993-8d46-e7405e4fb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099e0b-e00c-469a-8e3e-581119cc87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1FFA2-9150-4EF9-9BBD-A91BF113F789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c98ceb5e-20b4-4993-8d46-e7405e4fbe1a"/>
    <ds:schemaRef ds:uri="http://schemas.microsoft.com/office/infopath/2007/PartnerControls"/>
    <ds:schemaRef ds:uri="http://schemas.openxmlformats.org/package/2006/metadata/core-properties"/>
    <ds:schemaRef ds:uri="575e7974-2731-439f-adeb-6f4ce58a783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165789-0465-476D-A2B9-CEC4A8793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6DA39-D5E2-4024-958C-8B06F61B832B}">
  <ds:schemaRefs>
    <ds:schemaRef ds:uri="575e7974-2731-439f-adeb-6f4ce58a7837"/>
    <ds:schemaRef ds:uri="c98ceb5e-20b4-4993-8d46-e7405e4fbe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667e201-cbdc-48b3-9b42-5d2d3f16e2a9}" enabled="0" method="" siteId="{3667e201-cbdc-48b3-9b42-5d2d3f16e2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20230418_NorthSouthCorridor_PptTemplate</Template>
  <TotalTime>252</TotalTime>
  <Words>2323</Words>
  <Application>Microsoft Office PowerPoint</Application>
  <PresentationFormat>Widescreen</PresentationFormat>
  <Paragraphs>296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Myriad Pro</vt:lpstr>
      <vt:lpstr>Symbol</vt:lpstr>
      <vt:lpstr>Office Theme</vt:lpstr>
      <vt:lpstr>Encuesta de Auto-ID Anónima </vt:lpstr>
      <vt:lpstr>Norte-Sur Segmento 1 Declaración de Impacto Ambiental (EIS) de Nivel 2 e Informe Conceptual de Diseño (DCR) US 60 a Arizona Farms Road  (Ruta Estatal 505)</vt:lpstr>
      <vt:lpstr>Propósito  de la Reunión</vt:lpstr>
      <vt:lpstr>Proceso de Revisión Ambiental de Nivel 2</vt:lpstr>
      <vt:lpstr>Divulgación de la NEPA </vt:lpstr>
      <vt:lpstr>Antecedentes del Corredor  Norte-Sur </vt:lpstr>
      <vt:lpstr>Estudios de Nivel 1 vs. Estudios de Nivel 2</vt:lpstr>
      <vt:lpstr>Área de Estudio</vt:lpstr>
      <vt:lpstr>Objetivos del Estudio</vt:lpstr>
      <vt:lpstr>Lo que escuchamos</vt:lpstr>
      <vt:lpstr>Cronograma del Estudio</vt:lpstr>
      <vt:lpstr>Propósito y Necesidad Preliminar</vt:lpstr>
      <vt:lpstr>Propósito y Necesidad Preliminar</vt:lpstr>
      <vt:lpstr>Proceso Preliminar de Desarrollo de Alternativas </vt:lpstr>
      <vt:lpstr>Proceso de Evaluación de Restricciones</vt:lpstr>
      <vt:lpstr>Restricciones del mapa dentro del corredor del estudio</vt:lpstr>
      <vt:lpstr>Resultados de las restricciones del mapa </vt:lpstr>
      <vt:lpstr>PowerPoint Presentation</vt:lpstr>
      <vt:lpstr>Gama Preliminar de Alternativas </vt:lpstr>
      <vt:lpstr>Gama Preliminar de Alternativas </vt:lpstr>
      <vt:lpstr>Alineaciones Preliminares: US 60 a Roberts Road </vt:lpstr>
      <vt:lpstr>Alineaciones Preliminares:  Roberts Road a Arizona Farms Road</vt:lpstr>
      <vt:lpstr> Alternativas de Construcción Preliminares de Extremo a Extremo</vt:lpstr>
      <vt:lpstr> Alternativas de Construcción Preliminares de Extremo a Extremo</vt:lpstr>
      <vt:lpstr>Conexión Alternativa Preliminar a US 60   </vt:lpstr>
      <vt:lpstr>Intercambios de Tráfico Preliminares</vt:lpstr>
      <vt:lpstr>Otros Estudios</vt:lpstr>
      <vt:lpstr>Estado del Proyecto</vt:lpstr>
      <vt:lpstr>Siguientes pasos</vt:lpstr>
      <vt:lpstr>Lo que necesitamos de usted</vt:lpstr>
      <vt:lpstr>Cómo enviar sus comentarios</vt:lpstr>
      <vt:lpstr>¿Preguntas?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North-South  Corridor Template</dc:title>
  <dc:creator>Coffey, Bryce</dc:creator>
  <cp:lastModifiedBy>Coffey, Bryce</cp:lastModifiedBy>
  <cp:revision>14</cp:revision>
  <cp:lastPrinted>2023-08-24T20:12:29Z</cp:lastPrinted>
  <dcterms:created xsi:type="dcterms:W3CDTF">2023-05-01T21:47:02Z</dcterms:created>
  <dcterms:modified xsi:type="dcterms:W3CDTF">2025-05-14T20:35:46Z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0x010100E24B21286F32714AA86F1212B6C0BA9C</vt:lpwstr>
  </property>
</Properties>
</file>